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ice" pitchFamily="2" charset="0"/>
      <p:regular r:id="rId20"/>
    </p:embeddedFont>
    <p:embeddedFont>
      <p:font typeface="Alice Bold" pitchFamily="2" charset="0"/>
      <p:regular r:id="rId21"/>
    </p:embeddedFont>
    <p:embeddedFont>
      <p:font typeface="Alice Bold Italics" pitchFamily="2" charset="0"/>
      <p:regular r:id="rId22"/>
    </p:embeddedFont>
    <p:embeddedFont>
      <p:font typeface="Alice Italics" pitchFamily="2" charset="0"/>
      <p:regular r:id="rId23"/>
    </p:embeddedFont>
    <p:embeddedFont>
      <p:font typeface="Archivo Black" panose="020B0A03020202020B04" pitchFamily="34" charset="0"/>
      <p:regular r:id="rId24"/>
    </p:embeddedFont>
    <p:embeddedFont>
      <p:font typeface="Arial" panose="020B0604020202020204" pitchFamily="34" charset="0"/>
      <p:regular r:id="rId25"/>
    </p:embeddedFont>
    <p:embeddedFont>
      <p:font typeface="Arial Bold" panose="020B0802020202020204" pitchFamily="34" charset="0"/>
      <p:regular r:id="rId26"/>
    </p:embeddedFont>
    <p:embeddedFont>
      <p:font typeface="Arial Bold Italics" panose="020B0802020202090204" pitchFamily="34" charset="0"/>
      <p:regular r:id="rId27"/>
    </p:embeddedFont>
    <p:embeddedFont>
      <p:font typeface="Arial Italics" panose="020B0502020202090204" pitchFamily="34" charset="0"/>
      <p:regular r:id="rId28"/>
    </p:embeddedFont>
    <p:embeddedFont>
      <p:font typeface="Arimo" panose="020B0604020202020204" pitchFamily="34" charset="0"/>
      <p:regular r:id="rId29"/>
    </p:embeddedFont>
    <p:embeddedFont>
      <p:font typeface="Arimo Bold" panose="020B0704020202020204" pitchFamily="34" charset="0"/>
      <p:regular r:id="rId30"/>
    </p:embeddedFont>
    <p:embeddedFont>
      <p:font typeface="Arimo Bold Italics" panose="020B0704020202090204" pitchFamily="34" charset="0"/>
      <p:regular r:id="rId31"/>
    </p:embeddedFont>
    <p:embeddedFont>
      <p:font typeface="Arimo Italics" panose="020B0604020202090204" pitchFamily="34" charset="0"/>
      <p:regular r:id="rId32"/>
    </p:embeddedFont>
    <p:embeddedFont>
      <p:font typeface="Avenir" panose="020B0503020203020204" pitchFamily="34" charset="0"/>
      <p:regular r:id="rId33"/>
    </p:embeddedFont>
    <p:embeddedFont>
      <p:font typeface="Avenir Bold" panose="020B0703020203020204" pitchFamily="34" charset="0"/>
      <p:regular r:id="rId34"/>
    </p:embeddedFont>
    <p:embeddedFont>
      <p:font typeface="Avenir Bold Italics" panose="020B0703020203090204" pitchFamily="34" charset="0"/>
      <p:regular r:id="rId35"/>
    </p:embeddedFont>
    <p:embeddedFont>
      <p:font typeface="Avenir Italics" panose="020B0503020203090204" pitchFamily="34" charset="0"/>
      <p:regular r:id="rId36"/>
    </p:embeddedFont>
    <p:embeddedFont>
      <p:font typeface="Avenir Light" panose="020B0402020203020204" pitchFamily="34" charset="0"/>
      <p:regular r:id="rId37"/>
    </p:embeddedFont>
    <p:embeddedFont>
      <p:font typeface="Avenir Light Italics" panose="020B0402020203090204" pitchFamily="34" charset="0"/>
      <p:regular r:id="rId38"/>
    </p:embeddedFont>
    <p:embeddedFont>
      <p:font typeface="Avenir Medium" panose="020B0603020203020204" pitchFamily="34" charset="0"/>
      <p:regular r:id="rId39"/>
    </p:embeddedFont>
    <p:embeddedFont>
      <p:font typeface="Avenir Medium Italics" panose="020B0603020203090204" pitchFamily="34" charset="0"/>
      <p:regular r:id="rId40"/>
    </p:embeddedFont>
    <p:embeddedFont>
      <p:font typeface="Avenir Ultra-Bold" panose="020B0803020203020204" pitchFamily="34" charset="0"/>
      <p:regular r:id="rId41"/>
    </p:embeddedFont>
    <p:embeddedFont>
      <p:font typeface="Avenir Ultra-Bold Italics" panose="020B0803020203090204" pitchFamily="34" charset="0"/>
      <p:regular r:id="rId42"/>
    </p:embeddedFont>
    <p:embeddedFont>
      <p:font typeface="Canva Sans" panose="020B0503030501040103" pitchFamily="34" charset="0"/>
      <p:regular r:id="rId43"/>
    </p:embeddedFont>
    <p:embeddedFont>
      <p:font typeface="Canva Sans Bold" panose="020B0803030501040103" pitchFamily="34" charset="0"/>
      <p:regular r:id="rId44"/>
    </p:embeddedFont>
    <p:embeddedFont>
      <p:font typeface="Canva Sans Bold Italics" panose="020B0803030501040103" pitchFamily="34" charset="0"/>
      <p:regular r:id="rId45"/>
    </p:embeddedFont>
    <p:embeddedFont>
      <p:font typeface="Canva Sans Italics" panose="020B0503030501040103" pitchFamily="34" charset="0"/>
      <p:regular r:id="rId46"/>
    </p:embeddedFont>
    <p:embeddedFont>
      <p:font typeface="Canva Sans Medium" panose="020B0603030501040103" pitchFamily="34" charset="0"/>
      <p:regular r:id="rId47"/>
    </p:embeddedFont>
    <p:embeddedFont>
      <p:font typeface="Canva Sans Medium Italics" panose="020B0603030501040103" pitchFamily="34" charset="0"/>
      <p:regular r:id="rId48"/>
    </p:embeddedFont>
    <p:embeddedFont>
      <p:font typeface="DM Sans" pitchFamily="2" charset="0"/>
      <p:regular r:id="rId49"/>
    </p:embeddedFont>
    <p:embeddedFont>
      <p:font typeface="DM Sans Bold" pitchFamily="2" charset="0"/>
      <p:regular r:id="rId50"/>
    </p:embeddedFont>
    <p:embeddedFont>
      <p:font typeface="DM Sans Bold Italics" pitchFamily="2" charset="0"/>
      <p:regular r:id="rId51"/>
    </p:embeddedFont>
    <p:embeddedFont>
      <p:font typeface="DM Sans Italics" pitchFamily="2" charset="0"/>
      <p:regular r:id="rId52"/>
    </p:embeddedFont>
    <p:embeddedFont>
      <p:font typeface="Futura" panose="020B0502020204020303" pitchFamily="34" charset="0"/>
      <p:regular r:id="rId53"/>
    </p:embeddedFont>
    <p:embeddedFont>
      <p:font typeface="Futura Bold" panose="020B0702020204020203" pitchFamily="34" charset="0"/>
      <p:regular r:id="rId54"/>
    </p:embeddedFont>
    <p:embeddedFont>
      <p:font typeface="Futura Bold Italics" panose="020B0702020204090203" pitchFamily="34" charset="0"/>
      <p:regular r:id="rId55"/>
    </p:embeddedFont>
    <p:embeddedFont>
      <p:font typeface="Futura Italics" panose="020B0502020204090303" pitchFamily="34" charset="0"/>
      <p:regular r:id="rId56"/>
    </p:embeddedFont>
    <p:embeddedFont>
      <p:font typeface="Futura Light" panose="020B0402020204020303" pitchFamily="34" charset="0"/>
      <p:regular r:id="rId57"/>
    </p:embeddedFont>
    <p:embeddedFont>
      <p:font typeface="Futura Light Italics" panose="020B0402020204090303" pitchFamily="34" charset="0"/>
      <p:regular r:id="rId58"/>
    </p:embeddedFont>
    <p:embeddedFont>
      <p:font typeface="Futura Medium" panose="020B0502020204020303" pitchFamily="34" charset="0"/>
      <p:regular r:id="rId59"/>
    </p:embeddedFont>
    <p:embeddedFont>
      <p:font typeface="Futura Medium Italics" panose="020B0502020204090303" pitchFamily="34" charset="0"/>
      <p:regular r:id="rId60"/>
    </p:embeddedFont>
    <p:embeddedFont>
      <p:font typeface="Futura Ultra-Bold" panose="020B0802020204020204" pitchFamily="34" charset="0"/>
      <p:regular r:id="rId61"/>
    </p:embeddedFont>
    <p:embeddedFont>
      <p:font typeface="Futura Ultra-Bold Italics" panose="020B0802020204090204" pitchFamily="34" charset="0"/>
      <p:regular r:id="rId62"/>
    </p:embeddedFont>
    <p:embeddedFont>
      <p:font typeface="Knockout Sumo" pitchFamily="2" charset="0"/>
      <p:regular r:id="rId63"/>
    </p:embeddedFont>
    <p:embeddedFont>
      <p:font typeface="Knockout Sumo Bold" panose="02000505060000020004" pitchFamily="2" charset="0"/>
      <p:regular r:id="rId64"/>
    </p:embeddedFont>
    <p:embeddedFont>
      <p:font typeface="Knockout Sumo Ultra-Bold" pitchFamily="2" charset="0"/>
      <p:regular r:id="rId65"/>
    </p:embeddedFont>
    <p:embeddedFont>
      <p:font typeface="Montserrat Light" panose="02000000000000000000" pitchFamily="2" charset="0"/>
      <p:regular r:id="rId66"/>
    </p:embeddedFont>
    <p:embeddedFont>
      <p:font typeface="Montserrat Light Bold" pitchFamily="2" charset="0"/>
      <p:regular r:id="rId67"/>
    </p:embeddedFont>
    <p:embeddedFont>
      <p:font typeface="Montserrat Light Bold Italics" pitchFamily="2" charset="0"/>
      <p:regular r:id="rId68"/>
    </p:embeddedFont>
    <p:embeddedFont>
      <p:font typeface="Montserrat Light Italics" pitchFamily="2" charset="0"/>
      <p:regular r:id="rId69"/>
    </p:embeddedFont>
    <p:embeddedFont>
      <p:font typeface="Open Sauce" pitchFamily="2" charset="0"/>
      <p:regular r:id="rId70"/>
    </p:embeddedFont>
    <p:embeddedFont>
      <p:font typeface="Open Sauce Bold" pitchFamily="2" charset="0"/>
      <p:regular r:id="rId71"/>
    </p:embeddedFont>
    <p:embeddedFont>
      <p:font typeface="Open Sauce Bold Italics" pitchFamily="2" charset="0"/>
      <p:regular r:id="rId72"/>
    </p:embeddedFont>
    <p:embeddedFont>
      <p:font typeface="Open Sauce Heavy" pitchFamily="2" charset="0"/>
      <p:regular r:id="rId73"/>
    </p:embeddedFont>
    <p:embeddedFont>
      <p:font typeface="Open Sauce Heavy Italics" pitchFamily="2" charset="0"/>
      <p:regular r:id="rId74"/>
    </p:embeddedFont>
    <p:embeddedFont>
      <p:font typeface="Open Sauce Italics" pitchFamily="2" charset="0"/>
      <p:regular r:id="rId75"/>
    </p:embeddedFont>
    <p:embeddedFont>
      <p:font typeface="Open Sauce Light" pitchFamily="2" charset="0"/>
      <p:regular r:id="rId76"/>
    </p:embeddedFont>
    <p:embeddedFont>
      <p:font typeface="Open Sauce Light Italics" pitchFamily="2" charset="0"/>
      <p:regular r:id="rId77"/>
    </p:embeddedFont>
    <p:embeddedFont>
      <p:font typeface="Open Sauce Medium" pitchFamily="2" charset="0"/>
      <p:regular r:id="rId78"/>
    </p:embeddedFont>
    <p:embeddedFont>
      <p:font typeface="Open Sauce Medium Italics" pitchFamily="2" charset="0"/>
      <p:regular r:id="rId79"/>
    </p:embeddedFont>
    <p:embeddedFont>
      <p:font typeface="Open Sauce Semi-Bold" pitchFamily="2" charset="0"/>
      <p:regular r:id="rId80"/>
    </p:embeddedFont>
    <p:embeddedFont>
      <p:font typeface="Open Sauce Semi-Bold Italics" pitchFamily="2" charset="0"/>
      <p:regular r:id="rId81"/>
    </p:embeddedFont>
    <p:embeddedFont>
      <p:font typeface="Oswald" pitchFamily="2" charset="0"/>
      <p:regular r:id="rId82"/>
    </p:embeddedFont>
    <p:embeddedFont>
      <p:font typeface="Oswald Bold" pitchFamily="2" charset="0"/>
      <p:regular r:id="rId83"/>
    </p:embeddedFont>
    <p:embeddedFont>
      <p:font typeface="Poppins" pitchFamily="2" charset="0"/>
      <p:regular r:id="rId84"/>
    </p:embeddedFont>
    <p:embeddedFont>
      <p:font typeface="Poppins Bold" pitchFamily="2" charset="0"/>
      <p:regular r:id="rId85"/>
    </p:embeddedFont>
    <p:embeddedFont>
      <p:font typeface="Poppins Bold Italics" pitchFamily="2" charset="0"/>
      <p:regular r:id="rId86"/>
    </p:embeddedFont>
    <p:embeddedFont>
      <p:font typeface="Poppins Extra-Light" pitchFamily="2" charset="0"/>
      <p:regular r:id="rId87"/>
    </p:embeddedFont>
    <p:embeddedFont>
      <p:font typeface="Poppins Extra-Light Italics" pitchFamily="2" charset="0"/>
      <p:regular r:id="rId88"/>
    </p:embeddedFont>
    <p:embeddedFont>
      <p:font typeface="Poppins Heavy" pitchFamily="2" charset="0"/>
      <p:regular r:id="rId89"/>
    </p:embeddedFont>
    <p:embeddedFont>
      <p:font typeface="Poppins Heavy Italics" pitchFamily="2" charset="0"/>
      <p:regular r:id="rId90"/>
    </p:embeddedFont>
    <p:embeddedFont>
      <p:font typeface="Poppins Italics" pitchFamily="2" charset="0"/>
      <p:regular r:id="rId91"/>
    </p:embeddedFont>
    <p:embeddedFont>
      <p:font typeface="Poppins Light" pitchFamily="2" charset="0"/>
      <p:regular r:id="rId92"/>
    </p:embeddedFont>
    <p:embeddedFont>
      <p:font typeface="Poppins Light Italics" pitchFamily="2" charset="0"/>
      <p:regular r:id="rId93"/>
    </p:embeddedFont>
    <p:embeddedFont>
      <p:font typeface="Poppins Medium" pitchFamily="2" charset="0"/>
      <p:regular r:id="rId94"/>
    </p:embeddedFont>
    <p:embeddedFont>
      <p:font typeface="Poppins Medium Italics" pitchFamily="2" charset="0"/>
      <p:regular r:id="rId95"/>
    </p:embeddedFont>
    <p:embeddedFont>
      <p:font typeface="Poppins Semi-Bold" pitchFamily="2" charset="0"/>
      <p:regular r:id="rId96"/>
    </p:embeddedFont>
    <p:embeddedFont>
      <p:font typeface="Poppins Semi-Bold Italics" pitchFamily="2" charset="0"/>
      <p:regular r:id="rId97"/>
    </p:embeddedFont>
    <p:embeddedFont>
      <p:font typeface="Poppins Thin" pitchFamily="2" charset="0"/>
      <p:regular r:id="rId98"/>
    </p:embeddedFont>
    <p:embeddedFont>
      <p:font typeface="Poppins Thin Italics" pitchFamily="2" charset="0"/>
      <p:regular r:id="rId99"/>
    </p:embeddedFont>
    <p:embeddedFont>
      <p:font typeface="Poppins Ultra-Bold" pitchFamily="2" charset="0"/>
      <p:regular r:id="rId100"/>
    </p:embeddedFont>
    <p:embeddedFont>
      <p:font typeface="Poppins Ultra-Bold Italics" pitchFamily="2" charset="0"/>
      <p:regular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7.fntdata" /><Relationship Id="rId21" Type="http://schemas.openxmlformats.org/officeDocument/2006/relationships/font" Target="fonts/font2.fntdata" /><Relationship Id="rId42" Type="http://schemas.openxmlformats.org/officeDocument/2006/relationships/font" Target="fonts/font23.fntdata" /><Relationship Id="rId47" Type="http://schemas.openxmlformats.org/officeDocument/2006/relationships/font" Target="fonts/font28.fntdata" /><Relationship Id="rId63" Type="http://schemas.openxmlformats.org/officeDocument/2006/relationships/font" Target="fonts/font44.fntdata" /><Relationship Id="rId68" Type="http://schemas.openxmlformats.org/officeDocument/2006/relationships/font" Target="fonts/font49.fntdata" /><Relationship Id="rId84" Type="http://schemas.openxmlformats.org/officeDocument/2006/relationships/font" Target="fonts/font65.fntdata" /><Relationship Id="rId89" Type="http://schemas.openxmlformats.org/officeDocument/2006/relationships/font" Target="fonts/font70.fntdata" /><Relationship Id="rId7" Type="http://schemas.openxmlformats.org/officeDocument/2006/relationships/slide" Target="slides/slide6.xml" /><Relationship Id="rId71" Type="http://schemas.openxmlformats.org/officeDocument/2006/relationships/font" Target="fonts/font52.fntdata" /><Relationship Id="rId92" Type="http://schemas.openxmlformats.org/officeDocument/2006/relationships/font" Target="fonts/font73.fntdata"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font" Target="fonts/font10.fntdata"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font" Target="fonts/font13.fntdata" /><Relationship Id="rId37" Type="http://schemas.openxmlformats.org/officeDocument/2006/relationships/font" Target="fonts/font18.fntdata" /><Relationship Id="rId40" Type="http://schemas.openxmlformats.org/officeDocument/2006/relationships/font" Target="fonts/font21.fntdata" /><Relationship Id="rId45" Type="http://schemas.openxmlformats.org/officeDocument/2006/relationships/font" Target="fonts/font26.fntdata" /><Relationship Id="rId53" Type="http://schemas.openxmlformats.org/officeDocument/2006/relationships/font" Target="fonts/font34.fntdata" /><Relationship Id="rId58" Type="http://schemas.openxmlformats.org/officeDocument/2006/relationships/font" Target="fonts/font39.fntdata" /><Relationship Id="rId66" Type="http://schemas.openxmlformats.org/officeDocument/2006/relationships/font" Target="fonts/font47.fntdata" /><Relationship Id="rId74" Type="http://schemas.openxmlformats.org/officeDocument/2006/relationships/font" Target="fonts/font55.fntdata" /><Relationship Id="rId79" Type="http://schemas.openxmlformats.org/officeDocument/2006/relationships/font" Target="fonts/font60.fntdata" /><Relationship Id="rId87" Type="http://schemas.openxmlformats.org/officeDocument/2006/relationships/font" Target="fonts/font68.fntdata" /><Relationship Id="rId102" Type="http://schemas.openxmlformats.org/officeDocument/2006/relationships/presProps" Target="presProps.xml" /><Relationship Id="rId5" Type="http://schemas.openxmlformats.org/officeDocument/2006/relationships/slide" Target="slides/slide4.xml" /><Relationship Id="rId61" Type="http://schemas.openxmlformats.org/officeDocument/2006/relationships/font" Target="fonts/font42.fntdata" /><Relationship Id="rId82" Type="http://schemas.openxmlformats.org/officeDocument/2006/relationships/font" Target="fonts/font63.fntdata" /><Relationship Id="rId90" Type="http://schemas.openxmlformats.org/officeDocument/2006/relationships/font" Target="fonts/font71.fntdata" /><Relationship Id="rId95" Type="http://schemas.openxmlformats.org/officeDocument/2006/relationships/font" Target="fonts/font76.fntdata"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schemas.openxmlformats.org/officeDocument/2006/relationships/font" Target="fonts/font16.fntdata" /><Relationship Id="rId43" Type="http://schemas.openxmlformats.org/officeDocument/2006/relationships/font" Target="fonts/font24.fntdata" /><Relationship Id="rId48" Type="http://schemas.openxmlformats.org/officeDocument/2006/relationships/font" Target="fonts/font29.fntdata" /><Relationship Id="rId56" Type="http://schemas.openxmlformats.org/officeDocument/2006/relationships/font" Target="fonts/font37.fntdata" /><Relationship Id="rId64" Type="http://schemas.openxmlformats.org/officeDocument/2006/relationships/font" Target="fonts/font45.fntdata" /><Relationship Id="rId69" Type="http://schemas.openxmlformats.org/officeDocument/2006/relationships/font" Target="fonts/font50.fntdata" /><Relationship Id="rId77" Type="http://schemas.openxmlformats.org/officeDocument/2006/relationships/font" Target="fonts/font58.fntdata" /><Relationship Id="rId100" Type="http://schemas.openxmlformats.org/officeDocument/2006/relationships/font" Target="fonts/font81.fntdata" /><Relationship Id="rId105"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font" Target="fonts/font32.fntdata" /><Relationship Id="rId72" Type="http://schemas.openxmlformats.org/officeDocument/2006/relationships/font" Target="fonts/font53.fntdata" /><Relationship Id="rId80" Type="http://schemas.openxmlformats.org/officeDocument/2006/relationships/font" Target="fonts/font61.fntdata" /><Relationship Id="rId85" Type="http://schemas.openxmlformats.org/officeDocument/2006/relationships/font" Target="fonts/font66.fntdata" /><Relationship Id="rId93" Type="http://schemas.openxmlformats.org/officeDocument/2006/relationships/font" Target="fonts/font74.fntdata" /><Relationship Id="rId98" Type="http://schemas.openxmlformats.org/officeDocument/2006/relationships/font" Target="fonts/font79.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font" Target="fonts/font14.fntdata" /><Relationship Id="rId38" Type="http://schemas.openxmlformats.org/officeDocument/2006/relationships/font" Target="fonts/font19.fntdata" /><Relationship Id="rId46" Type="http://schemas.openxmlformats.org/officeDocument/2006/relationships/font" Target="fonts/font27.fntdata" /><Relationship Id="rId59" Type="http://schemas.openxmlformats.org/officeDocument/2006/relationships/font" Target="fonts/font40.fntdata" /><Relationship Id="rId67" Type="http://schemas.openxmlformats.org/officeDocument/2006/relationships/font" Target="fonts/font48.fntdata" /><Relationship Id="rId103" Type="http://schemas.openxmlformats.org/officeDocument/2006/relationships/viewProps" Target="viewProps.xml" /><Relationship Id="rId20" Type="http://schemas.openxmlformats.org/officeDocument/2006/relationships/font" Target="fonts/font1.fntdata" /><Relationship Id="rId41" Type="http://schemas.openxmlformats.org/officeDocument/2006/relationships/font" Target="fonts/font22.fntdata" /><Relationship Id="rId54" Type="http://schemas.openxmlformats.org/officeDocument/2006/relationships/font" Target="fonts/font35.fntdata" /><Relationship Id="rId62" Type="http://schemas.openxmlformats.org/officeDocument/2006/relationships/font" Target="fonts/font43.fntdata" /><Relationship Id="rId70" Type="http://schemas.openxmlformats.org/officeDocument/2006/relationships/font" Target="fonts/font51.fntdata" /><Relationship Id="rId75" Type="http://schemas.openxmlformats.org/officeDocument/2006/relationships/font" Target="fonts/font56.fntdata" /><Relationship Id="rId83" Type="http://schemas.openxmlformats.org/officeDocument/2006/relationships/font" Target="fonts/font64.fntdata" /><Relationship Id="rId88" Type="http://schemas.openxmlformats.org/officeDocument/2006/relationships/font" Target="fonts/font69.fntdata" /><Relationship Id="rId91" Type="http://schemas.openxmlformats.org/officeDocument/2006/relationships/font" Target="fonts/font72.fntdata" /><Relationship Id="rId96" Type="http://schemas.openxmlformats.org/officeDocument/2006/relationships/font" Target="fonts/font77.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font" Target="fonts/font4.fntdata" /><Relationship Id="rId28" Type="http://schemas.openxmlformats.org/officeDocument/2006/relationships/font" Target="fonts/font9.fntdata" /><Relationship Id="rId36" Type="http://schemas.openxmlformats.org/officeDocument/2006/relationships/font" Target="fonts/font17.fntdata" /><Relationship Id="rId49" Type="http://schemas.openxmlformats.org/officeDocument/2006/relationships/font" Target="fonts/font30.fntdata" /><Relationship Id="rId57" Type="http://schemas.openxmlformats.org/officeDocument/2006/relationships/font" Target="fonts/font38.fntdata" /><Relationship Id="rId10" Type="http://schemas.openxmlformats.org/officeDocument/2006/relationships/slide" Target="slides/slide9.xml" /><Relationship Id="rId31" Type="http://schemas.openxmlformats.org/officeDocument/2006/relationships/font" Target="fonts/font12.fntdata" /><Relationship Id="rId44" Type="http://schemas.openxmlformats.org/officeDocument/2006/relationships/font" Target="fonts/font25.fntdata" /><Relationship Id="rId52" Type="http://schemas.openxmlformats.org/officeDocument/2006/relationships/font" Target="fonts/font33.fntdata" /><Relationship Id="rId60" Type="http://schemas.openxmlformats.org/officeDocument/2006/relationships/font" Target="fonts/font41.fntdata" /><Relationship Id="rId65" Type="http://schemas.openxmlformats.org/officeDocument/2006/relationships/font" Target="fonts/font46.fntdata" /><Relationship Id="rId73" Type="http://schemas.openxmlformats.org/officeDocument/2006/relationships/font" Target="fonts/font54.fntdata" /><Relationship Id="rId78" Type="http://schemas.openxmlformats.org/officeDocument/2006/relationships/font" Target="fonts/font59.fntdata" /><Relationship Id="rId81" Type="http://schemas.openxmlformats.org/officeDocument/2006/relationships/font" Target="fonts/font62.fntdata" /><Relationship Id="rId86" Type="http://schemas.openxmlformats.org/officeDocument/2006/relationships/font" Target="fonts/font67.fntdata" /><Relationship Id="rId94" Type="http://schemas.openxmlformats.org/officeDocument/2006/relationships/font" Target="fonts/font75.fntdata" /><Relationship Id="rId99" Type="http://schemas.openxmlformats.org/officeDocument/2006/relationships/font" Target="fonts/font80.fntdata" /><Relationship Id="rId101" Type="http://schemas.openxmlformats.org/officeDocument/2006/relationships/font" Target="fonts/font82.fnt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font" Target="fonts/font20.fntdata" /><Relationship Id="rId34" Type="http://schemas.openxmlformats.org/officeDocument/2006/relationships/font" Target="fonts/font15.fntdata" /><Relationship Id="rId50" Type="http://schemas.openxmlformats.org/officeDocument/2006/relationships/font" Target="fonts/font31.fntdata" /><Relationship Id="rId55" Type="http://schemas.openxmlformats.org/officeDocument/2006/relationships/font" Target="fonts/font36.fntdata" /><Relationship Id="rId76" Type="http://schemas.openxmlformats.org/officeDocument/2006/relationships/font" Target="fonts/font57.fntdata" /><Relationship Id="rId97" Type="http://schemas.openxmlformats.org/officeDocument/2006/relationships/font" Target="fonts/font78.fntdata" /><Relationship Id="rId10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png" /><Relationship Id="rId1" Type="http://schemas.openxmlformats.org/officeDocument/2006/relationships/slideLayout" Target="../slideLayouts/slideLayout7.xml" /><Relationship Id="rId6" Type="http://schemas.openxmlformats.org/officeDocument/2006/relationships/image" Target="../media/image45.svg" /><Relationship Id="rId5" Type="http://schemas.openxmlformats.org/officeDocument/2006/relationships/image" Target="../media/image44.png" /><Relationship Id="rId4" Type="http://schemas.openxmlformats.org/officeDocument/2006/relationships/image" Target="../media/image43.svg" /></Relationships>
</file>

<file path=ppt/slides/_rels/slide11.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7.xml" /><Relationship Id="rId4" Type="http://schemas.openxmlformats.org/officeDocument/2006/relationships/image" Target="../media/image48.svg" /></Relationships>
</file>

<file path=ppt/slides/_rels/slide12.xml.rels><?xml version="1.0" encoding="UTF-8" standalone="yes"?>
<Relationships xmlns="http://schemas.openxmlformats.org/package/2006/relationships"><Relationship Id="rId8" Type="http://schemas.openxmlformats.org/officeDocument/2006/relationships/image" Target="../media/image55.svg" /><Relationship Id="rId3" Type="http://schemas.openxmlformats.org/officeDocument/2006/relationships/image" Target="../media/image50.svg" /><Relationship Id="rId7" Type="http://schemas.openxmlformats.org/officeDocument/2006/relationships/image" Target="../media/image54.png" /><Relationship Id="rId2" Type="http://schemas.openxmlformats.org/officeDocument/2006/relationships/image" Target="../media/image49.png" /><Relationship Id="rId1" Type="http://schemas.openxmlformats.org/officeDocument/2006/relationships/slideLayout" Target="../slideLayouts/slideLayout7.xml" /><Relationship Id="rId6" Type="http://schemas.openxmlformats.org/officeDocument/2006/relationships/image" Target="../media/image53.svg" /><Relationship Id="rId5" Type="http://schemas.openxmlformats.org/officeDocument/2006/relationships/image" Target="../media/image52.png" /><Relationship Id="rId4" Type="http://schemas.openxmlformats.org/officeDocument/2006/relationships/image" Target="../media/image51.png" /></Relationships>
</file>

<file path=ppt/slides/_rels/slide13.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image" Target="../media/image56.png" /><Relationship Id="rId1" Type="http://schemas.openxmlformats.org/officeDocument/2006/relationships/slideLayout" Target="../slideLayouts/slideLayout7.xml" /><Relationship Id="rId4" Type="http://schemas.openxmlformats.org/officeDocument/2006/relationships/image" Target="../media/image58.svg" /></Relationships>
</file>

<file path=ppt/slides/_rels/slide14.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59.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image" Target="../media/image61.png" /><Relationship Id="rId1" Type="http://schemas.openxmlformats.org/officeDocument/2006/relationships/slideLayout" Target="../slideLayouts/slideLayout7.xml" /><Relationship Id="rId4" Type="http://schemas.openxmlformats.org/officeDocument/2006/relationships/image" Target="../media/image63.svg" /></Relationships>
</file>

<file path=ppt/slides/_rels/slide16.xml.rels><?xml version="1.0" encoding="UTF-8" standalone="yes"?>
<Relationships xmlns="http://schemas.openxmlformats.org/package/2006/relationships"><Relationship Id="rId3" Type="http://schemas.openxmlformats.org/officeDocument/2006/relationships/image" Target="../media/image65.png" /><Relationship Id="rId7" Type="http://schemas.openxmlformats.org/officeDocument/2006/relationships/image" Target="../media/image69.svg" /><Relationship Id="rId2" Type="http://schemas.openxmlformats.org/officeDocument/2006/relationships/image" Target="../media/image64.png" /><Relationship Id="rId1" Type="http://schemas.openxmlformats.org/officeDocument/2006/relationships/slideLayout" Target="../slideLayouts/slideLayout7.xml" /><Relationship Id="rId6" Type="http://schemas.openxmlformats.org/officeDocument/2006/relationships/image" Target="../media/image68.png" /><Relationship Id="rId5" Type="http://schemas.openxmlformats.org/officeDocument/2006/relationships/image" Target="../media/image67.png" /><Relationship Id="rId4" Type="http://schemas.openxmlformats.org/officeDocument/2006/relationships/image" Target="../media/image66.svg" /></Relationships>
</file>

<file path=ppt/slides/_rels/slide17.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70.png" /><Relationship Id="rId1" Type="http://schemas.openxmlformats.org/officeDocument/2006/relationships/slideLayout" Target="../slideLayouts/slideLayout7.xml" /><Relationship Id="rId6" Type="http://schemas.openxmlformats.org/officeDocument/2006/relationships/image" Target="../media/image74.svg" /><Relationship Id="rId5" Type="http://schemas.openxmlformats.org/officeDocument/2006/relationships/image" Target="../media/image73.png" /><Relationship Id="rId4" Type="http://schemas.openxmlformats.org/officeDocument/2006/relationships/image" Target="../media/image72.svg" /></Relationships>
</file>

<file path=ppt/slides/_rels/slide18.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7.xml" /><Relationship Id="rId4" Type="http://schemas.openxmlformats.org/officeDocument/2006/relationships/image" Target="../media/image77.sv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7.xml" /><Relationship Id="rId4" Type="http://schemas.openxmlformats.org/officeDocument/2006/relationships/image" Target="../media/image8.svg" /></Relationships>
</file>

<file path=ppt/slides/_rels/slide5.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jpeg" /><Relationship Id="rId1" Type="http://schemas.openxmlformats.org/officeDocument/2006/relationships/slideLayout" Target="../slideLayouts/slideLayout7.xml" /><Relationship Id="rId4" Type="http://schemas.openxmlformats.org/officeDocument/2006/relationships/image" Target="../media/image19.svg" /></Relationships>
</file>

<file path=ppt/slides/_rels/slide8.xml.rels><?xml version="1.0" encoding="UTF-8" standalone="yes"?>
<Relationships xmlns="http://schemas.openxmlformats.org/package/2006/relationships"><Relationship Id="rId8" Type="http://schemas.openxmlformats.org/officeDocument/2006/relationships/image" Target="../media/image24.png" /><Relationship Id="rId3" Type="http://schemas.openxmlformats.org/officeDocument/2006/relationships/image" Target="../media/image18.png" /><Relationship Id="rId7" Type="http://schemas.openxmlformats.org/officeDocument/2006/relationships/image" Target="../media/image23.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2.png" /><Relationship Id="rId5" Type="http://schemas.openxmlformats.org/officeDocument/2006/relationships/image" Target="../media/image21.jpeg" /><Relationship Id="rId4" Type="http://schemas.openxmlformats.org/officeDocument/2006/relationships/image" Target="../media/image19.svg" /><Relationship Id="rId9" Type="http://schemas.openxmlformats.org/officeDocument/2006/relationships/image" Target="../media/image25.svg" /></Relationships>
</file>

<file path=ppt/slides/_rels/slide9.xml.rels><?xml version="1.0" encoding="UTF-8" standalone="yes"?>
<Relationships xmlns="http://schemas.openxmlformats.org/package/2006/relationships"><Relationship Id="rId8" Type="http://schemas.openxmlformats.org/officeDocument/2006/relationships/image" Target="../media/image31.svg" /><Relationship Id="rId13" Type="http://schemas.openxmlformats.org/officeDocument/2006/relationships/image" Target="../media/image36.svg" /><Relationship Id="rId3" Type="http://schemas.openxmlformats.org/officeDocument/2006/relationships/image" Target="../media/image26.png" /><Relationship Id="rId7" Type="http://schemas.openxmlformats.org/officeDocument/2006/relationships/image" Target="../media/image30.png" /><Relationship Id="rId12" Type="http://schemas.openxmlformats.org/officeDocument/2006/relationships/image" Target="../media/image35.png" /><Relationship Id="rId17" Type="http://schemas.openxmlformats.org/officeDocument/2006/relationships/image" Target="../media/image40.svg" /><Relationship Id="rId2" Type="http://schemas.openxmlformats.org/officeDocument/2006/relationships/image" Target="../media/image21.jpeg" /><Relationship Id="rId16" Type="http://schemas.openxmlformats.org/officeDocument/2006/relationships/image" Target="../media/image39.png" /><Relationship Id="rId1" Type="http://schemas.openxmlformats.org/officeDocument/2006/relationships/slideLayout" Target="../slideLayouts/slideLayout7.xml" /><Relationship Id="rId6" Type="http://schemas.openxmlformats.org/officeDocument/2006/relationships/image" Target="../media/image29.svg" /><Relationship Id="rId11" Type="http://schemas.openxmlformats.org/officeDocument/2006/relationships/image" Target="../media/image34.svg" /><Relationship Id="rId5" Type="http://schemas.openxmlformats.org/officeDocument/2006/relationships/image" Target="../media/image28.png" /><Relationship Id="rId15" Type="http://schemas.openxmlformats.org/officeDocument/2006/relationships/image" Target="../media/image38.svg" /><Relationship Id="rId10" Type="http://schemas.openxmlformats.org/officeDocument/2006/relationships/image" Target="../media/image33.png" /><Relationship Id="rId4" Type="http://schemas.openxmlformats.org/officeDocument/2006/relationships/image" Target="../media/image27.svg" /><Relationship Id="rId9" Type="http://schemas.openxmlformats.org/officeDocument/2006/relationships/image" Target="../media/image32.png" /><Relationship Id="rId14" Type="http://schemas.openxmlformats.org/officeDocument/2006/relationships/image" Target="../media/image37.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270"/>
        </a:solidFill>
        <a:effectLst/>
      </p:bgPr>
    </p:bg>
    <p:spTree>
      <p:nvGrpSpPr>
        <p:cNvPr id="1" name=""/>
        <p:cNvGrpSpPr/>
        <p:nvPr/>
      </p:nvGrpSpPr>
      <p:grpSpPr>
        <a:xfrm>
          <a:off x="0" y="0"/>
          <a:ext cx="0" cy="0"/>
          <a:chOff x="0" y="0"/>
          <a:chExt cx="0" cy="0"/>
        </a:xfrm>
      </p:grpSpPr>
      <p:grpSp>
        <p:nvGrpSpPr>
          <p:cNvPr id="2" name="Group 2"/>
          <p:cNvGrpSpPr/>
          <p:nvPr/>
        </p:nvGrpSpPr>
        <p:grpSpPr>
          <a:xfrm>
            <a:off x="-712764" y="10025653"/>
            <a:ext cx="19000764" cy="6212091"/>
            <a:chOff x="0" y="0"/>
            <a:chExt cx="5004316" cy="1636106"/>
          </a:xfrm>
        </p:grpSpPr>
        <p:sp>
          <p:nvSpPr>
            <p:cNvPr id="3" name="Freeform 3"/>
            <p:cNvSpPr/>
            <p:nvPr/>
          </p:nvSpPr>
          <p:spPr>
            <a:xfrm>
              <a:off x="0" y="0"/>
              <a:ext cx="5004317" cy="1636106"/>
            </a:xfrm>
            <a:custGeom>
              <a:avLst/>
              <a:gdLst/>
              <a:ahLst/>
              <a:cxnLst/>
              <a:rect l="l" t="t" r="r" b="b"/>
              <a:pathLst>
                <a:path w="5004317" h="1636106">
                  <a:moveTo>
                    <a:pt x="0" y="0"/>
                  </a:moveTo>
                  <a:lnTo>
                    <a:pt x="5004317" y="0"/>
                  </a:lnTo>
                  <a:lnTo>
                    <a:pt x="5004317" y="1636106"/>
                  </a:lnTo>
                  <a:lnTo>
                    <a:pt x="0" y="1636106"/>
                  </a:lnTo>
                  <a:close/>
                </a:path>
              </a:pathLst>
            </a:custGeom>
            <a:solidFill>
              <a:srgbClr val="2B4865"/>
            </a:solidFill>
          </p:spPr>
        </p:sp>
        <p:sp>
          <p:nvSpPr>
            <p:cNvPr id="4" name="TextBox 4"/>
            <p:cNvSpPr txBox="1"/>
            <p:nvPr/>
          </p:nvSpPr>
          <p:spPr>
            <a:xfrm>
              <a:off x="0" y="-38100"/>
              <a:ext cx="5004316" cy="16742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614395">
            <a:off x="15610373" y="3360482"/>
            <a:ext cx="6061985" cy="439924"/>
            <a:chOff x="0" y="0"/>
            <a:chExt cx="3139792" cy="227858"/>
          </a:xfrm>
        </p:grpSpPr>
        <p:sp>
          <p:nvSpPr>
            <p:cNvPr id="6" name="Freeform 6"/>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7" name="TextBox 7"/>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795536">
            <a:off x="17308561" y="-2132694"/>
            <a:ext cx="3826016" cy="3743280"/>
            <a:chOff x="0" y="0"/>
            <a:chExt cx="830765" cy="812800"/>
          </a:xfrm>
        </p:grpSpPr>
        <p:sp>
          <p:nvSpPr>
            <p:cNvPr id="9" name="Freeform 9"/>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10" name="TextBox 10"/>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614395">
            <a:off x="14267354" y="1480218"/>
            <a:ext cx="7586069" cy="439924"/>
            <a:chOff x="0" y="0"/>
            <a:chExt cx="3929188" cy="227858"/>
          </a:xfrm>
        </p:grpSpPr>
        <p:sp>
          <p:nvSpPr>
            <p:cNvPr id="12" name="Freeform 12"/>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13" name="TextBox 13"/>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3617512">
            <a:off x="-2839354" y="-2212490"/>
            <a:ext cx="3826016" cy="3743280"/>
            <a:chOff x="0" y="0"/>
            <a:chExt cx="830765" cy="812800"/>
          </a:xfrm>
        </p:grpSpPr>
        <p:sp>
          <p:nvSpPr>
            <p:cNvPr id="15" name="Freeform 15"/>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16" name="TextBox 16"/>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7182689">
            <a:off x="-2459765" y="2776133"/>
            <a:ext cx="4800043" cy="449861"/>
            <a:chOff x="0" y="0"/>
            <a:chExt cx="2357911" cy="220984"/>
          </a:xfrm>
        </p:grpSpPr>
        <p:sp>
          <p:nvSpPr>
            <p:cNvPr id="18" name="Freeform 18"/>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19" name="TextBox 19"/>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7182689">
            <a:off x="-3490340" y="1416877"/>
            <a:ext cx="7451059" cy="429861"/>
            <a:chOff x="0" y="0"/>
            <a:chExt cx="3830456" cy="220984"/>
          </a:xfrm>
        </p:grpSpPr>
        <p:sp>
          <p:nvSpPr>
            <p:cNvPr id="21" name="Freeform 21"/>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22" name="TextBox 22"/>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59743" y="-9521114"/>
            <a:ext cx="19000764" cy="9868007"/>
            <a:chOff x="0" y="0"/>
            <a:chExt cx="5004316" cy="2598981"/>
          </a:xfrm>
        </p:grpSpPr>
        <p:sp>
          <p:nvSpPr>
            <p:cNvPr id="24" name="Freeform 24"/>
            <p:cNvSpPr/>
            <p:nvPr/>
          </p:nvSpPr>
          <p:spPr>
            <a:xfrm>
              <a:off x="0" y="0"/>
              <a:ext cx="5004317" cy="2598981"/>
            </a:xfrm>
            <a:custGeom>
              <a:avLst/>
              <a:gdLst/>
              <a:ahLst/>
              <a:cxnLst/>
              <a:rect l="l" t="t" r="r" b="b"/>
              <a:pathLst>
                <a:path w="5004317" h="2598981">
                  <a:moveTo>
                    <a:pt x="0" y="0"/>
                  </a:moveTo>
                  <a:lnTo>
                    <a:pt x="5004317" y="0"/>
                  </a:lnTo>
                  <a:lnTo>
                    <a:pt x="5004317" y="2598981"/>
                  </a:lnTo>
                  <a:lnTo>
                    <a:pt x="0" y="2598981"/>
                  </a:lnTo>
                  <a:close/>
                </a:path>
              </a:pathLst>
            </a:custGeom>
            <a:solidFill>
              <a:srgbClr val="2B4865"/>
            </a:solidFill>
          </p:spPr>
        </p:sp>
        <p:sp>
          <p:nvSpPr>
            <p:cNvPr id="25" name="TextBox 25"/>
            <p:cNvSpPr txBox="1"/>
            <p:nvPr/>
          </p:nvSpPr>
          <p:spPr>
            <a:xfrm>
              <a:off x="0" y="-38100"/>
              <a:ext cx="5004316" cy="263708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8765574" y="263039"/>
            <a:ext cx="19000764" cy="9868007"/>
            <a:chOff x="0" y="0"/>
            <a:chExt cx="5004316" cy="2598981"/>
          </a:xfrm>
        </p:grpSpPr>
        <p:sp>
          <p:nvSpPr>
            <p:cNvPr id="27" name="Freeform 27"/>
            <p:cNvSpPr/>
            <p:nvPr/>
          </p:nvSpPr>
          <p:spPr>
            <a:xfrm>
              <a:off x="0" y="0"/>
              <a:ext cx="5004317" cy="2598981"/>
            </a:xfrm>
            <a:custGeom>
              <a:avLst/>
              <a:gdLst/>
              <a:ahLst/>
              <a:cxnLst/>
              <a:rect l="l" t="t" r="r" b="b"/>
              <a:pathLst>
                <a:path w="5004317" h="2598981">
                  <a:moveTo>
                    <a:pt x="0" y="0"/>
                  </a:moveTo>
                  <a:lnTo>
                    <a:pt x="5004317" y="0"/>
                  </a:lnTo>
                  <a:lnTo>
                    <a:pt x="5004317" y="2598981"/>
                  </a:lnTo>
                  <a:lnTo>
                    <a:pt x="0" y="2598981"/>
                  </a:lnTo>
                  <a:close/>
                </a:path>
              </a:pathLst>
            </a:custGeom>
            <a:solidFill>
              <a:srgbClr val="2B4865"/>
            </a:solidFill>
          </p:spPr>
        </p:sp>
        <p:sp>
          <p:nvSpPr>
            <p:cNvPr id="28" name="TextBox 28"/>
            <p:cNvSpPr txBox="1"/>
            <p:nvPr/>
          </p:nvSpPr>
          <p:spPr>
            <a:xfrm>
              <a:off x="0" y="-38100"/>
              <a:ext cx="5004316" cy="263708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8060389" y="209496"/>
            <a:ext cx="19000764" cy="9868007"/>
            <a:chOff x="0" y="0"/>
            <a:chExt cx="5004316" cy="2598981"/>
          </a:xfrm>
        </p:grpSpPr>
        <p:sp>
          <p:nvSpPr>
            <p:cNvPr id="30" name="Freeform 30"/>
            <p:cNvSpPr/>
            <p:nvPr/>
          </p:nvSpPr>
          <p:spPr>
            <a:xfrm>
              <a:off x="0" y="0"/>
              <a:ext cx="5004317" cy="2598981"/>
            </a:xfrm>
            <a:custGeom>
              <a:avLst/>
              <a:gdLst/>
              <a:ahLst/>
              <a:cxnLst/>
              <a:rect l="l" t="t" r="r" b="b"/>
              <a:pathLst>
                <a:path w="5004317" h="2598981">
                  <a:moveTo>
                    <a:pt x="0" y="0"/>
                  </a:moveTo>
                  <a:lnTo>
                    <a:pt x="5004317" y="0"/>
                  </a:lnTo>
                  <a:lnTo>
                    <a:pt x="5004317" y="2598981"/>
                  </a:lnTo>
                  <a:lnTo>
                    <a:pt x="0" y="2598981"/>
                  </a:lnTo>
                  <a:close/>
                </a:path>
              </a:pathLst>
            </a:custGeom>
            <a:solidFill>
              <a:srgbClr val="2B4865"/>
            </a:solidFill>
          </p:spPr>
        </p:sp>
        <p:sp>
          <p:nvSpPr>
            <p:cNvPr id="31" name="TextBox 31"/>
            <p:cNvSpPr txBox="1"/>
            <p:nvPr/>
          </p:nvSpPr>
          <p:spPr>
            <a:xfrm>
              <a:off x="0" y="-38100"/>
              <a:ext cx="5004316" cy="2637081"/>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5187148" y="5962704"/>
            <a:ext cx="2885503" cy="4114800"/>
          </a:xfrm>
          <a:custGeom>
            <a:avLst/>
            <a:gdLst/>
            <a:ahLst/>
            <a:cxnLst/>
            <a:rect l="l" t="t" r="r" b="b"/>
            <a:pathLst>
              <a:path w="2885503" h="4114800">
                <a:moveTo>
                  <a:pt x="0" y="0"/>
                </a:moveTo>
                <a:lnTo>
                  <a:pt x="2885504" y="0"/>
                </a:lnTo>
                <a:lnTo>
                  <a:pt x="28855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2562084" y="3583220"/>
            <a:ext cx="13171411" cy="906052"/>
          </a:xfrm>
          <a:prstGeom prst="rect">
            <a:avLst/>
          </a:prstGeom>
        </p:spPr>
        <p:txBody>
          <a:bodyPr lIns="0" tIns="0" rIns="0" bIns="0" rtlCol="0" anchor="t">
            <a:spAutoFit/>
          </a:bodyPr>
          <a:lstStyle/>
          <a:p>
            <a:pPr algn="ctr">
              <a:lnSpc>
                <a:spcPts val="7279"/>
              </a:lnSpc>
            </a:pPr>
            <a:r>
              <a:rPr lang="en-US" sz="5199">
                <a:solidFill>
                  <a:srgbClr val="000000"/>
                </a:solidFill>
                <a:latin typeface="Archivo Black"/>
              </a:rPr>
              <a:t>Placement prediction WebApp Using</a:t>
            </a:r>
          </a:p>
        </p:txBody>
      </p:sp>
      <p:sp>
        <p:nvSpPr>
          <p:cNvPr id="34" name="TextBox 34"/>
          <p:cNvSpPr txBox="1"/>
          <p:nvPr/>
        </p:nvSpPr>
        <p:spPr>
          <a:xfrm>
            <a:off x="4725148" y="4601141"/>
            <a:ext cx="7861540" cy="991777"/>
          </a:xfrm>
          <a:prstGeom prst="rect">
            <a:avLst/>
          </a:prstGeom>
        </p:spPr>
        <p:txBody>
          <a:bodyPr lIns="0" tIns="0" rIns="0" bIns="0" rtlCol="0" anchor="t">
            <a:spAutoFit/>
          </a:bodyPr>
          <a:lstStyle/>
          <a:p>
            <a:pPr algn="ctr">
              <a:lnSpc>
                <a:spcPts val="7279"/>
              </a:lnSpc>
            </a:pPr>
            <a:r>
              <a:rPr lang="en-US" sz="5199">
                <a:solidFill>
                  <a:srgbClr val="004AAD"/>
                </a:solidFill>
                <a:latin typeface="Futura Bold"/>
              </a:rPr>
              <a:t>Python &amp;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1506" y="2166036"/>
            <a:ext cx="17320971" cy="7250639"/>
          </a:xfrm>
          <a:custGeom>
            <a:avLst/>
            <a:gdLst/>
            <a:ahLst/>
            <a:cxnLst/>
            <a:rect l="l" t="t" r="r" b="b"/>
            <a:pathLst>
              <a:path w="17320971" h="7250639">
                <a:moveTo>
                  <a:pt x="0" y="0"/>
                </a:moveTo>
                <a:lnTo>
                  <a:pt x="17320970" y="0"/>
                </a:lnTo>
                <a:lnTo>
                  <a:pt x="17320970" y="7250639"/>
                </a:lnTo>
                <a:lnTo>
                  <a:pt x="0" y="7250639"/>
                </a:lnTo>
                <a:lnTo>
                  <a:pt x="0" y="0"/>
                </a:lnTo>
                <a:close/>
              </a:path>
            </a:pathLst>
          </a:custGeom>
          <a:blipFill>
            <a:blip r:embed="rId2"/>
            <a:stretch>
              <a:fillRect/>
            </a:stretch>
          </a:blipFill>
        </p:spPr>
      </p:sp>
      <p:sp>
        <p:nvSpPr>
          <p:cNvPr id="3" name="Freeform 3"/>
          <p:cNvSpPr/>
          <p:nvPr/>
        </p:nvSpPr>
        <p:spPr>
          <a:xfrm>
            <a:off x="967029" y="610251"/>
            <a:ext cx="1376209" cy="564246"/>
          </a:xfrm>
          <a:custGeom>
            <a:avLst/>
            <a:gdLst/>
            <a:ahLst/>
            <a:cxnLst/>
            <a:rect l="l" t="t" r="r" b="b"/>
            <a:pathLst>
              <a:path w="1376209" h="564246">
                <a:moveTo>
                  <a:pt x="0" y="0"/>
                </a:moveTo>
                <a:lnTo>
                  <a:pt x="1376210" y="0"/>
                </a:lnTo>
                <a:lnTo>
                  <a:pt x="1376210" y="564246"/>
                </a:lnTo>
                <a:lnTo>
                  <a:pt x="0" y="564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86400" y="1388143"/>
            <a:ext cx="7315200" cy="118872"/>
          </a:xfrm>
          <a:custGeom>
            <a:avLst/>
            <a:gdLst/>
            <a:ahLst/>
            <a:cxnLst/>
            <a:rect l="l" t="t" r="r" b="b"/>
            <a:pathLst>
              <a:path w="7315200" h="118872">
                <a:moveTo>
                  <a:pt x="0" y="0"/>
                </a:moveTo>
                <a:lnTo>
                  <a:pt x="7315200" y="0"/>
                </a:lnTo>
                <a:lnTo>
                  <a:pt x="7315200" y="118872"/>
                </a:lnTo>
                <a:lnTo>
                  <a:pt x="0" y="118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207114" y="369117"/>
            <a:ext cx="14230159" cy="1796919"/>
          </a:xfrm>
          <a:prstGeom prst="rect">
            <a:avLst/>
          </a:prstGeom>
        </p:spPr>
        <p:txBody>
          <a:bodyPr lIns="0" tIns="0" rIns="0" bIns="0" rtlCol="0" anchor="t">
            <a:spAutoFit/>
          </a:bodyPr>
          <a:lstStyle/>
          <a:p>
            <a:pPr algn="ctr">
              <a:lnSpc>
                <a:spcPts val="7162"/>
              </a:lnSpc>
            </a:pPr>
            <a:r>
              <a:rPr lang="en-US" sz="5116">
                <a:solidFill>
                  <a:srgbClr val="000000"/>
                </a:solidFill>
                <a:latin typeface="Archivo Black"/>
              </a:rPr>
              <a:t>SYSTEM ARCHITECTURE AND DESIGN</a:t>
            </a:r>
          </a:p>
          <a:p>
            <a:pPr algn="ctr">
              <a:lnSpc>
                <a:spcPts val="7162"/>
              </a:lnSpc>
            </a:pPr>
            <a:endParaRPr lang="en-US" sz="5116">
              <a:solidFill>
                <a:srgbClr val="000000"/>
              </a:solidFill>
              <a:latin typeface="Archiv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5897" y="733301"/>
            <a:ext cx="16005445" cy="9258300"/>
          </a:xfrm>
          <a:custGeom>
            <a:avLst/>
            <a:gdLst/>
            <a:ahLst/>
            <a:cxnLst/>
            <a:rect l="l" t="t" r="r" b="b"/>
            <a:pathLst>
              <a:path w="16005445" h="9258300">
                <a:moveTo>
                  <a:pt x="0" y="0"/>
                </a:moveTo>
                <a:lnTo>
                  <a:pt x="16005445" y="0"/>
                </a:lnTo>
                <a:lnTo>
                  <a:pt x="16005445" y="9258300"/>
                </a:lnTo>
                <a:lnTo>
                  <a:pt x="0" y="9258300"/>
                </a:lnTo>
                <a:lnTo>
                  <a:pt x="0" y="0"/>
                </a:lnTo>
                <a:close/>
              </a:path>
            </a:pathLst>
          </a:custGeom>
          <a:blipFill>
            <a:blip r:embed="rId2"/>
            <a:stretch>
              <a:fillRect/>
            </a:stretch>
          </a:blipFill>
        </p:spPr>
      </p:sp>
      <p:sp>
        <p:nvSpPr>
          <p:cNvPr id="3" name="Freeform 3"/>
          <p:cNvSpPr/>
          <p:nvPr/>
        </p:nvSpPr>
        <p:spPr>
          <a:xfrm>
            <a:off x="541075" y="362543"/>
            <a:ext cx="3469085" cy="741517"/>
          </a:xfrm>
          <a:custGeom>
            <a:avLst/>
            <a:gdLst/>
            <a:ahLst/>
            <a:cxnLst/>
            <a:rect l="l" t="t" r="r" b="b"/>
            <a:pathLst>
              <a:path w="3469085" h="741517">
                <a:moveTo>
                  <a:pt x="0" y="0"/>
                </a:moveTo>
                <a:lnTo>
                  <a:pt x="3469085" y="0"/>
                </a:lnTo>
                <a:lnTo>
                  <a:pt x="3469085" y="741517"/>
                </a:lnTo>
                <a:lnTo>
                  <a:pt x="0" y="7415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470970"/>
            <a:ext cx="2566309" cy="1189980"/>
          </a:xfrm>
          <a:prstGeom prst="rect">
            <a:avLst/>
          </a:prstGeom>
        </p:spPr>
        <p:txBody>
          <a:bodyPr lIns="0" tIns="0" rIns="0" bIns="0" rtlCol="0" anchor="t">
            <a:spAutoFit/>
          </a:bodyPr>
          <a:lstStyle/>
          <a:p>
            <a:pPr algn="ctr">
              <a:lnSpc>
                <a:spcPts val="4759"/>
              </a:lnSpc>
            </a:pPr>
            <a:r>
              <a:rPr lang="en-US" sz="3399">
                <a:solidFill>
                  <a:srgbClr val="F2BB30"/>
                </a:solidFill>
                <a:latin typeface="Archivo Black"/>
              </a:rPr>
              <a:t>Algorithms</a:t>
            </a:r>
          </a:p>
          <a:p>
            <a:pPr algn="ctr">
              <a:lnSpc>
                <a:spcPts val="4759"/>
              </a:lnSpc>
            </a:pPr>
            <a:endParaRPr lang="en-US" sz="3399">
              <a:solidFill>
                <a:srgbClr val="F2BB30"/>
              </a:solidFill>
              <a:latin typeface="Archiv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2492" y="1665845"/>
            <a:ext cx="640061" cy="588056"/>
          </a:xfrm>
          <a:custGeom>
            <a:avLst/>
            <a:gdLst/>
            <a:ahLst/>
            <a:cxnLst/>
            <a:rect l="l" t="t" r="r" b="b"/>
            <a:pathLst>
              <a:path w="640061" h="588056">
                <a:moveTo>
                  <a:pt x="0" y="0"/>
                </a:moveTo>
                <a:lnTo>
                  <a:pt x="640060" y="0"/>
                </a:lnTo>
                <a:lnTo>
                  <a:pt x="640060" y="588055"/>
                </a:lnTo>
                <a:lnTo>
                  <a:pt x="0" y="58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7601" y="332295"/>
            <a:ext cx="761099" cy="696405"/>
          </a:xfrm>
          <a:custGeom>
            <a:avLst/>
            <a:gdLst/>
            <a:ahLst/>
            <a:cxnLst/>
            <a:rect l="l" t="t" r="r" b="b"/>
            <a:pathLst>
              <a:path w="761099" h="696405">
                <a:moveTo>
                  <a:pt x="0" y="0"/>
                </a:moveTo>
                <a:lnTo>
                  <a:pt x="761099" y="0"/>
                </a:lnTo>
                <a:lnTo>
                  <a:pt x="761099" y="696405"/>
                </a:lnTo>
                <a:lnTo>
                  <a:pt x="0" y="696405"/>
                </a:lnTo>
                <a:lnTo>
                  <a:pt x="0" y="0"/>
                </a:lnTo>
                <a:close/>
              </a:path>
            </a:pathLst>
          </a:custGeom>
          <a:blipFill>
            <a:blip r:embed="rId4"/>
            <a:stretch>
              <a:fillRect/>
            </a:stretch>
          </a:blipFill>
        </p:spPr>
      </p:sp>
      <p:sp>
        <p:nvSpPr>
          <p:cNvPr id="4" name="Freeform 4"/>
          <p:cNvSpPr/>
          <p:nvPr/>
        </p:nvSpPr>
        <p:spPr>
          <a:xfrm>
            <a:off x="4002492" y="6859911"/>
            <a:ext cx="640061" cy="588056"/>
          </a:xfrm>
          <a:custGeom>
            <a:avLst/>
            <a:gdLst/>
            <a:ahLst/>
            <a:cxnLst/>
            <a:rect l="l" t="t" r="r" b="b"/>
            <a:pathLst>
              <a:path w="640061" h="588056">
                <a:moveTo>
                  <a:pt x="0" y="0"/>
                </a:moveTo>
                <a:lnTo>
                  <a:pt x="640060" y="0"/>
                </a:lnTo>
                <a:lnTo>
                  <a:pt x="640060" y="588056"/>
                </a:lnTo>
                <a:lnTo>
                  <a:pt x="0" y="5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002492" y="4694079"/>
            <a:ext cx="640061" cy="588056"/>
          </a:xfrm>
          <a:custGeom>
            <a:avLst/>
            <a:gdLst/>
            <a:ahLst/>
            <a:cxnLst/>
            <a:rect l="l" t="t" r="r" b="b"/>
            <a:pathLst>
              <a:path w="640061" h="588056">
                <a:moveTo>
                  <a:pt x="0" y="0"/>
                </a:moveTo>
                <a:lnTo>
                  <a:pt x="640060" y="0"/>
                </a:lnTo>
                <a:lnTo>
                  <a:pt x="640060" y="588055"/>
                </a:lnTo>
                <a:lnTo>
                  <a:pt x="0" y="58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002492" y="5748859"/>
            <a:ext cx="640061" cy="588056"/>
          </a:xfrm>
          <a:custGeom>
            <a:avLst/>
            <a:gdLst/>
            <a:ahLst/>
            <a:cxnLst/>
            <a:rect l="l" t="t" r="r" b="b"/>
            <a:pathLst>
              <a:path w="640061" h="588056">
                <a:moveTo>
                  <a:pt x="0" y="0"/>
                </a:moveTo>
                <a:lnTo>
                  <a:pt x="640060" y="0"/>
                </a:lnTo>
                <a:lnTo>
                  <a:pt x="640060" y="588056"/>
                </a:lnTo>
                <a:lnTo>
                  <a:pt x="0" y="5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002492" y="7971842"/>
            <a:ext cx="640061" cy="588056"/>
          </a:xfrm>
          <a:custGeom>
            <a:avLst/>
            <a:gdLst/>
            <a:ahLst/>
            <a:cxnLst/>
            <a:rect l="l" t="t" r="r" b="b"/>
            <a:pathLst>
              <a:path w="640061" h="588056">
                <a:moveTo>
                  <a:pt x="0" y="0"/>
                </a:moveTo>
                <a:lnTo>
                  <a:pt x="640060" y="0"/>
                </a:lnTo>
                <a:lnTo>
                  <a:pt x="640060" y="588055"/>
                </a:lnTo>
                <a:lnTo>
                  <a:pt x="0" y="58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002492" y="2658046"/>
            <a:ext cx="640061" cy="588056"/>
          </a:xfrm>
          <a:custGeom>
            <a:avLst/>
            <a:gdLst/>
            <a:ahLst/>
            <a:cxnLst/>
            <a:rect l="l" t="t" r="r" b="b"/>
            <a:pathLst>
              <a:path w="640061" h="588056">
                <a:moveTo>
                  <a:pt x="0" y="0"/>
                </a:moveTo>
                <a:lnTo>
                  <a:pt x="640060" y="0"/>
                </a:lnTo>
                <a:lnTo>
                  <a:pt x="640060" y="588055"/>
                </a:lnTo>
                <a:lnTo>
                  <a:pt x="0" y="58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002492" y="3711724"/>
            <a:ext cx="640061" cy="588056"/>
          </a:xfrm>
          <a:custGeom>
            <a:avLst/>
            <a:gdLst/>
            <a:ahLst/>
            <a:cxnLst/>
            <a:rect l="l" t="t" r="r" b="b"/>
            <a:pathLst>
              <a:path w="640061" h="588056">
                <a:moveTo>
                  <a:pt x="0" y="0"/>
                </a:moveTo>
                <a:lnTo>
                  <a:pt x="640060" y="0"/>
                </a:lnTo>
                <a:lnTo>
                  <a:pt x="640060" y="588055"/>
                </a:lnTo>
                <a:lnTo>
                  <a:pt x="0" y="58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4002492" y="9131397"/>
            <a:ext cx="640061" cy="588056"/>
          </a:xfrm>
          <a:custGeom>
            <a:avLst/>
            <a:gdLst/>
            <a:ahLst/>
            <a:cxnLst/>
            <a:rect l="l" t="t" r="r" b="b"/>
            <a:pathLst>
              <a:path w="640061" h="588056">
                <a:moveTo>
                  <a:pt x="0" y="0"/>
                </a:moveTo>
                <a:lnTo>
                  <a:pt x="640060" y="0"/>
                </a:lnTo>
                <a:lnTo>
                  <a:pt x="640060" y="588056"/>
                </a:lnTo>
                <a:lnTo>
                  <a:pt x="0" y="5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3381624" y="0"/>
            <a:ext cx="7315200" cy="804672"/>
          </a:xfrm>
          <a:custGeom>
            <a:avLst/>
            <a:gdLst/>
            <a:ahLst/>
            <a:cxnLst/>
            <a:rect l="l" t="t" r="r" b="b"/>
            <a:pathLst>
              <a:path w="7315200" h="804672">
                <a:moveTo>
                  <a:pt x="0" y="0"/>
                </a:moveTo>
                <a:lnTo>
                  <a:pt x="7315200" y="0"/>
                </a:lnTo>
                <a:lnTo>
                  <a:pt x="7315200" y="804672"/>
                </a:lnTo>
                <a:lnTo>
                  <a:pt x="0" y="804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601700" y="9425425"/>
            <a:ext cx="7315200" cy="804672"/>
          </a:xfrm>
          <a:custGeom>
            <a:avLst/>
            <a:gdLst/>
            <a:ahLst/>
            <a:cxnLst/>
            <a:rect l="l" t="t" r="r" b="b"/>
            <a:pathLst>
              <a:path w="7315200" h="804672">
                <a:moveTo>
                  <a:pt x="0" y="0"/>
                </a:moveTo>
                <a:lnTo>
                  <a:pt x="7315200" y="0"/>
                </a:lnTo>
                <a:lnTo>
                  <a:pt x="7315200" y="804672"/>
                </a:lnTo>
                <a:lnTo>
                  <a:pt x="0" y="804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577343" y="2253900"/>
            <a:ext cx="6125522" cy="6389071"/>
          </a:xfrm>
          <a:custGeom>
            <a:avLst/>
            <a:gdLst/>
            <a:ahLst/>
            <a:cxnLst/>
            <a:rect l="l" t="t" r="r" b="b"/>
            <a:pathLst>
              <a:path w="6125522" h="6389071">
                <a:moveTo>
                  <a:pt x="0" y="0"/>
                </a:moveTo>
                <a:lnTo>
                  <a:pt x="6125522" y="0"/>
                </a:lnTo>
                <a:lnTo>
                  <a:pt x="6125522" y="6389072"/>
                </a:lnTo>
                <a:lnTo>
                  <a:pt x="0" y="6389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512026" y="242347"/>
            <a:ext cx="6053473" cy="1365100"/>
          </a:xfrm>
          <a:prstGeom prst="rect">
            <a:avLst/>
          </a:prstGeom>
        </p:spPr>
        <p:txBody>
          <a:bodyPr lIns="0" tIns="0" rIns="0" bIns="0" rtlCol="0" anchor="t">
            <a:spAutoFit/>
          </a:bodyPr>
          <a:lstStyle/>
          <a:p>
            <a:pPr algn="ctr">
              <a:lnSpc>
                <a:spcPts val="5510"/>
              </a:lnSpc>
            </a:pPr>
            <a:r>
              <a:rPr lang="en-US" sz="3936">
                <a:solidFill>
                  <a:srgbClr val="010101"/>
                </a:solidFill>
                <a:latin typeface="Archivo Black"/>
              </a:rPr>
              <a:t>SYSTEM TESTING</a:t>
            </a:r>
          </a:p>
          <a:p>
            <a:pPr algn="ctr">
              <a:lnSpc>
                <a:spcPts val="5510"/>
              </a:lnSpc>
            </a:pPr>
            <a:endParaRPr lang="en-US" sz="3936">
              <a:solidFill>
                <a:srgbClr val="010101"/>
              </a:solidFill>
              <a:latin typeface="Archivo Black"/>
            </a:endParaRPr>
          </a:p>
        </p:txBody>
      </p:sp>
      <p:sp>
        <p:nvSpPr>
          <p:cNvPr id="15" name="TextBox 15"/>
          <p:cNvSpPr txBox="1"/>
          <p:nvPr/>
        </p:nvSpPr>
        <p:spPr>
          <a:xfrm>
            <a:off x="3902339" y="1640037"/>
            <a:ext cx="4665246" cy="1359090"/>
          </a:xfrm>
          <a:prstGeom prst="rect">
            <a:avLst/>
          </a:prstGeom>
        </p:spPr>
        <p:txBody>
          <a:bodyPr wrap="square" lIns="0" tIns="0" rIns="0" bIns="0" rtlCol="0" anchor="t">
            <a:spAutoFit/>
          </a:bodyPr>
          <a:lstStyle/>
          <a:p>
            <a:pPr algn="ctr">
              <a:lnSpc>
                <a:spcPts val="5544"/>
              </a:lnSpc>
            </a:pPr>
            <a:r>
              <a:rPr lang="en-US" sz="3960">
                <a:solidFill>
                  <a:srgbClr val="010101"/>
                </a:solidFill>
                <a:latin typeface="Alice Bold"/>
              </a:rPr>
              <a:t> Unit Testing</a:t>
            </a:r>
          </a:p>
          <a:p>
            <a:pPr algn="ctr">
              <a:lnSpc>
                <a:spcPts val="5544"/>
              </a:lnSpc>
            </a:pPr>
            <a:endParaRPr lang="en-US" sz="3960">
              <a:solidFill>
                <a:srgbClr val="010101"/>
              </a:solidFill>
              <a:latin typeface="Alice Bold"/>
            </a:endParaRPr>
          </a:p>
        </p:txBody>
      </p:sp>
      <p:sp>
        <p:nvSpPr>
          <p:cNvPr id="16" name="TextBox 16"/>
          <p:cNvSpPr txBox="1"/>
          <p:nvPr/>
        </p:nvSpPr>
        <p:spPr>
          <a:xfrm>
            <a:off x="5005249" y="2452678"/>
            <a:ext cx="4665246" cy="1491596"/>
          </a:xfrm>
          <a:prstGeom prst="rect">
            <a:avLst/>
          </a:prstGeom>
        </p:spPr>
        <p:txBody>
          <a:bodyPr lIns="0" tIns="0" rIns="0" bIns="0" rtlCol="0" anchor="t">
            <a:spAutoFit/>
          </a:bodyPr>
          <a:lstStyle/>
          <a:p>
            <a:pPr algn="ctr">
              <a:lnSpc>
                <a:spcPts val="5925"/>
              </a:lnSpc>
            </a:pPr>
            <a:r>
              <a:rPr lang="en-US" sz="4232">
                <a:solidFill>
                  <a:srgbClr val="010101"/>
                </a:solidFill>
                <a:latin typeface="Alice Bold"/>
              </a:rPr>
              <a:t>Integration Testing</a:t>
            </a:r>
          </a:p>
          <a:p>
            <a:pPr algn="ctr">
              <a:lnSpc>
                <a:spcPts val="5925"/>
              </a:lnSpc>
            </a:pPr>
            <a:endParaRPr lang="en-US" sz="4232">
              <a:solidFill>
                <a:srgbClr val="010101"/>
              </a:solidFill>
              <a:latin typeface="Alice Bold"/>
            </a:endParaRPr>
          </a:p>
        </p:txBody>
      </p:sp>
      <p:sp>
        <p:nvSpPr>
          <p:cNvPr id="17" name="TextBox 17"/>
          <p:cNvSpPr txBox="1"/>
          <p:nvPr/>
        </p:nvSpPr>
        <p:spPr>
          <a:xfrm>
            <a:off x="5005249" y="3516202"/>
            <a:ext cx="4434705" cy="1471904"/>
          </a:xfrm>
          <a:prstGeom prst="rect">
            <a:avLst/>
          </a:prstGeom>
        </p:spPr>
        <p:txBody>
          <a:bodyPr lIns="0" tIns="0" rIns="0" bIns="0" rtlCol="0" anchor="t">
            <a:spAutoFit/>
          </a:bodyPr>
          <a:lstStyle/>
          <a:p>
            <a:pPr algn="ctr">
              <a:lnSpc>
                <a:spcPts val="5841"/>
              </a:lnSpc>
            </a:pPr>
            <a:r>
              <a:rPr lang="en-US" sz="4172">
                <a:solidFill>
                  <a:srgbClr val="010101"/>
                </a:solidFill>
                <a:latin typeface="Alice Bold"/>
              </a:rPr>
              <a:t>Functional Testing</a:t>
            </a:r>
          </a:p>
          <a:p>
            <a:pPr algn="ctr">
              <a:lnSpc>
                <a:spcPts val="5841"/>
              </a:lnSpc>
            </a:pPr>
            <a:endParaRPr lang="en-US" sz="4172">
              <a:solidFill>
                <a:srgbClr val="010101"/>
              </a:solidFill>
              <a:latin typeface="Alice Bold"/>
            </a:endParaRPr>
          </a:p>
        </p:txBody>
      </p:sp>
      <p:sp>
        <p:nvSpPr>
          <p:cNvPr id="18" name="TextBox 18"/>
          <p:cNvSpPr txBox="1"/>
          <p:nvPr/>
        </p:nvSpPr>
        <p:spPr>
          <a:xfrm>
            <a:off x="4477654" y="4511005"/>
            <a:ext cx="5489895" cy="667936"/>
          </a:xfrm>
          <a:prstGeom prst="rect">
            <a:avLst/>
          </a:prstGeom>
        </p:spPr>
        <p:txBody>
          <a:bodyPr lIns="0" tIns="0" rIns="0" bIns="0" rtlCol="0" anchor="t">
            <a:spAutoFit/>
          </a:bodyPr>
          <a:lstStyle/>
          <a:p>
            <a:pPr algn="ctr">
              <a:lnSpc>
                <a:spcPts val="5353"/>
              </a:lnSpc>
            </a:pPr>
            <a:r>
              <a:rPr lang="en-US" sz="3823">
                <a:solidFill>
                  <a:srgbClr val="010101"/>
                </a:solidFill>
                <a:latin typeface="Alice Bold"/>
              </a:rPr>
              <a:t> Performance Testing</a:t>
            </a:r>
          </a:p>
        </p:txBody>
      </p:sp>
      <p:sp>
        <p:nvSpPr>
          <p:cNvPr id="19" name="TextBox 19"/>
          <p:cNvSpPr txBox="1"/>
          <p:nvPr/>
        </p:nvSpPr>
        <p:spPr>
          <a:xfrm>
            <a:off x="3952660" y="5656357"/>
            <a:ext cx="5489894" cy="1259512"/>
          </a:xfrm>
          <a:prstGeom prst="rect">
            <a:avLst/>
          </a:prstGeom>
        </p:spPr>
        <p:txBody>
          <a:bodyPr wrap="square" lIns="0" tIns="0" rIns="0" bIns="0" rtlCol="0" anchor="t">
            <a:spAutoFit/>
          </a:bodyPr>
          <a:lstStyle/>
          <a:p>
            <a:pPr algn="ctr">
              <a:lnSpc>
                <a:spcPts val="5109"/>
              </a:lnSpc>
            </a:pPr>
            <a:r>
              <a:rPr lang="en-US" sz="3649">
                <a:solidFill>
                  <a:srgbClr val="010101"/>
                </a:solidFill>
                <a:latin typeface="Alice Bold"/>
              </a:rPr>
              <a:t> Security Testing</a:t>
            </a:r>
          </a:p>
          <a:p>
            <a:pPr algn="ctr">
              <a:lnSpc>
                <a:spcPts val="5109"/>
              </a:lnSpc>
            </a:pPr>
            <a:endParaRPr lang="en-US" sz="3649">
              <a:solidFill>
                <a:srgbClr val="010101"/>
              </a:solidFill>
              <a:latin typeface="Alice Bold"/>
            </a:endParaRPr>
          </a:p>
        </p:txBody>
      </p:sp>
      <p:sp>
        <p:nvSpPr>
          <p:cNvPr id="20" name="TextBox 20"/>
          <p:cNvSpPr txBox="1"/>
          <p:nvPr/>
        </p:nvSpPr>
        <p:spPr>
          <a:xfrm>
            <a:off x="4002492" y="6750566"/>
            <a:ext cx="5437463" cy="1318602"/>
          </a:xfrm>
          <a:prstGeom prst="rect">
            <a:avLst/>
          </a:prstGeom>
        </p:spPr>
        <p:txBody>
          <a:bodyPr lIns="0" tIns="0" rIns="0" bIns="0" rtlCol="0" anchor="t">
            <a:spAutoFit/>
          </a:bodyPr>
          <a:lstStyle/>
          <a:p>
            <a:pPr algn="ctr">
              <a:lnSpc>
                <a:spcPts val="5272"/>
              </a:lnSpc>
            </a:pPr>
            <a:r>
              <a:rPr lang="en-US" sz="3765">
                <a:solidFill>
                  <a:srgbClr val="010101"/>
                </a:solidFill>
                <a:latin typeface="Alice Bold"/>
              </a:rPr>
              <a:t> Usability Testing</a:t>
            </a:r>
          </a:p>
          <a:p>
            <a:pPr algn="ctr">
              <a:lnSpc>
                <a:spcPts val="5272"/>
              </a:lnSpc>
            </a:pPr>
            <a:endParaRPr lang="en-US" sz="3765">
              <a:solidFill>
                <a:srgbClr val="010101"/>
              </a:solidFill>
              <a:latin typeface="Alice Bold"/>
            </a:endParaRPr>
          </a:p>
        </p:txBody>
      </p:sp>
      <p:sp>
        <p:nvSpPr>
          <p:cNvPr id="21" name="TextBox 21"/>
          <p:cNvSpPr txBox="1"/>
          <p:nvPr/>
        </p:nvSpPr>
        <p:spPr>
          <a:xfrm>
            <a:off x="5005249" y="7876922"/>
            <a:ext cx="3967605" cy="1286455"/>
          </a:xfrm>
          <a:prstGeom prst="rect">
            <a:avLst/>
          </a:prstGeom>
        </p:spPr>
        <p:txBody>
          <a:bodyPr lIns="0" tIns="0" rIns="0" bIns="0" rtlCol="0" anchor="t">
            <a:spAutoFit/>
          </a:bodyPr>
          <a:lstStyle/>
          <a:p>
            <a:pPr algn="ctr">
              <a:lnSpc>
                <a:spcPts val="5135"/>
              </a:lnSpc>
            </a:pPr>
            <a:r>
              <a:rPr lang="en-US" sz="3668">
                <a:solidFill>
                  <a:srgbClr val="010101"/>
                </a:solidFill>
                <a:latin typeface="Alice Bold"/>
              </a:rPr>
              <a:t>Regression Testing</a:t>
            </a:r>
          </a:p>
          <a:p>
            <a:pPr algn="ctr">
              <a:lnSpc>
                <a:spcPts val="5135"/>
              </a:lnSpc>
            </a:pPr>
            <a:endParaRPr lang="en-US" sz="3668">
              <a:solidFill>
                <a:srgbClr val="010101"/>
              </a:solidFill>
              <a:latin typeface="Alice Bold"/>
            </a:endParaRPr>
          </a:p>
        </p:txBody>
      </p:sp>
      <p:sp>
        <p:nvSpPr>
          <p:cNvPr id="22" name="TextBox 22"/>
          <p:cNvSpPr txBox="1"/>
          <p:nvPr/>
        </p:nvSpPr>
        <p:spPr>
          <a:xfrm>
            <a:off x="5005249" y="9087177"/>
            <a:ext cx="4369935" cy="1313933"/>
          </a:xfrm>
          <a:prstGeom prst="rect">
            <a:avLst/>
          </a:prstGeom>
        </p:spPr>
        <p:txBody>
          <a:bodyPr lIns="0" tIns="0" rIns="0" bIns="0" rtlCol="0" anchor="t">
            <a:spAutoFit/>
          </a:bodyPr>
          <a:lstStyle/>
          <a:p>
            <a:pPr algn="ctr">
              <a:lnSpc>
                <a:spcPts val="5270"/>
              </a:lnSpc>
            </a:pPr>
            <a:r>
              <a:rPr lang="en-US" sz="3764">
                <a:solidFill>
                  <a:srgbClr val="010101"/>
                </a:solidFill>
                <a:latin typeface="Alice Bold"/>
              </a:rPr>
              <a:t>Deployment Testing</a:t>
            </a:r>
          </a:p>
          <a:p>
            <a:pPr algn="ctr">
              <a:lnSpc>
                <a:spcPts val="5270"/>
              </a:lnSpc>
            </a:pPr>
            <a:endParaRPr lang="en-US" sz="3764">
              <a:solidFill>
                <a:srgbClr val="010101"/>
              </a:solidFill>
              <a:latin typeface="Alice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8203" y="236948"/>
            <a:ext cx="9866061" cy="9866061"/>
          </a:xfrm>
          <a:custGeom>
            <a:avLst/>
            <a:gdLst/>
            <a:ahLst/>
            <a:cxnLst/>
            <a:rect l="l" t="t" r="r" b="b"/>
            <a:pathLst>
              <a:path w="9866061" h="9866061">
                <a:moveTo>
                  <a:pt x="0" y="0"/>
                </a:moveTo>
                <a:lnTo>
                  <a:pt x="9866061" y="0"/>
                </a:lnTo>
                <a:lnTo>
                  <a:pt x="9866061" y="9866061"/>
                </a:lnTo>
                <a:lnTo>
                  <a:pt x="0" y="9866061"/>
                </a:lnTo>
                <a:lnTo>
                  <a:pt x="0" y="0"/>
                </a:lnTo>
                <a:close/>
              </a:path>
            </a:pathLst>
          </a:custGeom>
          <a:blipFill>
            <a:blip r:embed="rId2"/>
            <a:stretch>
              <a:fillRect/>
            </a:stretch>
          </a:blipFill>
        </p:spPr>
      </p:sp>
      <p:grpSp>
        <p:nvGrpSpPr>
          <p:cNvPr id="3" name="Group 3"/>
          <p:cNvGrpSpPr/>
          <p:nvPr/>
        </p:nvGrpSpPr>
        <p:grpSpPr>
          <a:xfrm>
            <a:off x="159486" y="4304607"/>
            <a:ext cx="869214" cy="43460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4C73"/>
            </a:solidFill>
          </p:spPr>
        </p:sp>
        <p:sp>
          <p:nvSpPr>
            <p:cNvPr id="5" name="TextBox 5"/>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39258" y="1028700"/>
            <a:ext cx="3680839" cy="165638"/>
          </a:xfrm>
          <a:custGeom>
            <a:avLst/>
            <a:gdLst/>
            <a:ahLst/>
            <a:cxnLst/>
            <a:rect l="l" t="t" r="r" b="b"/>
            <a:pathLst>
              <a:path w="3680839" h="165638">
                <a:moveTo>
                  <a:pt x="0" y="0"/>
                </a:moveTo>
                <a:lnTo>
                  <a:pt x="3680839" y="0"/>
                </a:lnTo>
                <a:lnTo>
                  <a:pt x="3680839" y="165638"/>
                </a:lnTo>
                <a:lnTo>
                  <a:pt x="0" y="165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66498" y="122648"/>
            <a:ext cx="3631406" cy="906052"/>
          </a:xfrm>
          <a:prstGeom prst="rect">
            <a:avLst/>
          </a:prstGeom>
        </p:spPr>
        <p:txBody>
          <a:bodyPr lIns="0" tIns="0" rIns="0" bIns="0" rtlCol="0" anchor="t">
            <a:spAutoFit/>
          </a:bodyPr>
          <a:lstStyle/>
          <a:p>
            <a:pPr algn="ctr">
              <a:lnSpc>
                <a:spcPts val="7279"/>
              </a:lnSpc>
            </a:pPr>
            <a:r>
              <a:rPr lang="en-US" sz="5199">
                <a:solidFill>
                  <a:srgbClr val="004AAD"/>
                </a:solidFill>
                <a:latin typeface="Archivo Black"/>
              </a:rPr>
              <a:t> RESULTS</a:t>
            </a:r>
          </a:p>
        </p:txBody>
      </p:sp>
      <p:sp>
        <p:nvSpPr>
          <p:cNvPr id="8" name="TextBox 8"/>
          <p:cNvSpPr txBox="1"/>
          <p:nvPr/>
        </p:nvSpPr>
        <p:spPr>
          <a:xfrm>
            <a:off x="-350035" y="3926009"/>
            <a:ext cx="8940264" cy="991777"/>
          </a:xfrm>
          <a:prstGeom prst="rect">
            <a:avLst/>
          </a:prstGeom>
        </p:spPr>
        <p:txBody>
          <a:bodyPr lIns="0" tIns="0" rIns="0" bIns="0" rtlCol="0" anchor="t">
            <a:spAutoFit/>
          </a:bodyPr>
          <a:lstStyle/>
          <a:p>
            <a:pPr algn="ctr">
              <a:lnSpc>
                <a:spcPts val="7279"/>
              </a:lnSpc>
            </a:pPr>
            <a:r>
              <a:rPr lang="en-US" sz="5199">
                <a:solidFill>
                  <a:srgbClr val="000000"/>
                </a:solidFill>
                <a:latin typeface="Futura Bold"/>
              </a:rPr>
              <a:t>Dataset Interpretation</a:t>
            </a:r>
          </a:p>
        </p:txBody>
      </p:sp>
      <p:sp>
        <p:nvSpPr>
          <p:cNvPr id="9" name="TextBox 9"/>
          <p:cNvSpPr txBox="1"/>
          <p:nvPr/>
        </p:nvSpPr>
        <p:spPr>
          <a:xfrm>
            <a:off x="-624241" y="4851112"/>
            <a:ext cx="8940264" cy="118045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 Correlation graph )</a:t>
            </a:r>
          </a:p>
          <a:p>
            <a:pPr algn="ctr">
              <a:lnSpc>
                <a:spcPts val="4759"/>
              </a:lnSpc>
            </a:pPr>
            <a:endParaRPr lang="en-US" sz="3399">
              <a:solidFill>
                <a:srgbClr val="000000"/>
              </a:solidFill>
              <a:latin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069" y="688884"/>
            <a:ext cx="1359263" cy="679631"/>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391313"/>
            </a:solidFill>
          </p:spPr>
        </p:sp>
        <p:sp>
          <p:nvSpPr>
            <p:cNvPr id="4" name="TextBox 4"/>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92819" y="2481458"/>
            <a:ext cx="6995321" cy="5324084"/>
          </a:xfrm>
          <a:custGeom>
            <a:avLst/>
            <a:gdLst/>
            <a:ahLst/>
            <a:cxnLst/>
            <a:rect l="l" t="t" r="r" b="b"/>
            <a:pathLst>
              <a:path w="6995321" h="5324084">
                <a:moveTo>
                  <a:pt x="0" y="0"/>
                </a:moveTo>
                <a:lnTo>
                  <a:pt x="6995321" y="0"/>
                </a:lnTo>
                <a:lnTo>
                  <a:pt x="6995321" y="5324084"/>
                </a:lnTo>
                <a:lnTo>
                  <a:pt x="0" y="5324084"/>
                </a:lnTo>
                <a:lnTo>
                  <a:pt x="0" y="0"/>
                </a:lnTo>
                <a:close/>
              </a:path>
            </a:pathLst>
          </a:custGeom>
          <a:blipFill>
            <a:blip r:embed="rId2"/>
            <a:stretch>
              <a:fillRect/>
            </a:stretch>
          </a:blipFill>
        </p:spPr>
      </p:sp>
      <p:grpSp>
        <p:nvGrpSpPr>
          <p:cNvPr id="6" name="Group 6"/>
          <p:cNvGrpSpPr/>
          <p:nvPr/>
        </p:nvGrpSpPr>
        <p:grpSpPr>
          <a:xfrm>
            <a:off x="10075858" y="775152"/>
            <a:ext cx="1434428" cy="717214"/>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231F20"/>
            </a:solidFill>
          </p:spPr>
        </p:sp>
        <p:sp>
          <p:nvSpPr>
            <p:cNvPr id="8" name="TextBox 8"/>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4000" y="2404469"/>
            <a:ext cx="8614416" cy="3660305"/>
          </a:xfrm>
          <a:custGeom>
            <a:avLst/>
            <a:gdLst/>
            <a:ahLst/>
            <a:cxnLst/>
            <a:rect l="l" t="t" r="r" b="b"/>
            <a:pathLst>
              <a:path w="8614416" h="3660305">
                <a:moveTo>
                  <a:pt x="0" y="0"/>
                </a:moveTo>
                <a:lnTo>
                  <a:pt x="8614416" y="0"/>
                </a:lnTo>
                <a:lnTo>
                  <a:pt x="8614416" y="3660304"/>
                </a:lnTo>
                <a:lnTo>
                  <a:pt x="0" y="3660304"/>
                </a:lnTo>
                <a:lnTo>
                  <a:pt x="0" y="0"/>
                </a:lnTo>
                <a:close/>
              </a:path>
            </a:pathLst>
          </a:custGeom>
          <a:blipFill>
            <a:blip r:embed="rId3"/>
            <a:stretch>
              <a:fillRect r="-38093"/>
            </a:stretch>
          </a:blipFill>
        </p:spPr>
      </p:sp>
      <p:sp>
        <p:nvSpPr>
          <p:cNvPr id="10" name="Freeform 10"/>
          <p:cNvSpPr/>
          <p:nvPr/>
        </p:nvSpPr>
        <p:spPr>
          <a:xfrm>
            <a:off x="11885937" y="6354908"/>
            <a:ext cx="3130541" cy="3350659"/>
          </a:xfrm>
          <a:custGeom>
            <a:avLst/>
            <a:gdLst/>
            <a:ahLst/>
            <a:cxnLst/>
            <a:rect l="l" t="t" r="r" b="b"/>
            <a:pathLst>
              <a:path w="3130541" h="3350659">
                <a:moveTo>
                  <a:pt x="0" y="0"/>
                </a:moveTo>
                <a:lnTo>
                  <a:pt x="3130541" y="0"/>
                </a:lnTo>
                <a:lnTo>
                  <a:pt x="3130541" y="3350658"/>
                </a:lnTo>
                <a:lnTo>
                  <a:pt x="0" y="3350658"/>
                </a:lnTo>
                <a:lnTo>
                  <a:pt x="0" y="0"/>
                </a:lnTo>
                <a:close/>
              </a:path>
            </a:pathLst>
          </a:custGeom>
          <a:blipFill>
            <a:blip r:embed="rId3"/>
            <a:stretch>
              <a:fillRect l="-247851"/>
            </a:stretch>
          </a:blipFill>
        </p:spPr>
      </p:sp>
      <p:sp>
        <p:nvSpPr>
          <p:cNvPr id="11" name="TextBox 11"/>
          <p:cNvSpPr txBox="1"/>
          <p:nvPr/>
        </p:nvSpPr>
        <p:spPr>
          <a:xfrm>
            <a:off x="1961134" y="488859"/>
            <a:ext cx="5879809" cy="1915610"/>
          </a:xfrm>
          <a:prstGeom prst="rect">
            <a:avLst/>
          </a:prstGeom>
        </p:spPr>
        <p:txBody>
          <a:bodyPr lIns="0" tIns="0" rIns="0" bIns="0" rtlCol="0" anchor="t">
            <a:spAutoFit/>
          </a:bodyPr>
          <a:lstStyle/>
          <a:p>
            <a:pPr algn="ctr">
              <a:lnSpc>
                <a:spcPts val="7279"/>
              </a:lnSpc>
            </a:pPr>
            <a:r>
              <a:rPr lang="en-US" sz="5199">
                <a:solidFill>
                  <a:srgbClr val="000000"/>
                </a:solidFill>
                <a:latin typeface="Futura Bold"/>
              </a:rPr>
              <a:t>Correlation heatmap</a:t>
            </a:r>
          </a:p>
          <a:p>
            <a:pPr algn="ctr">
              <a:lnSpc>
                <a:spcPts val="7279"/>
              </a:lnSpc>
            </a:pPr>
            <a:endParaRPr lang="en-US" sz="5199">
              <a:solidFill>
                <a:srgbClr val="000000"/>
              </a:solidFill>
              <a:latin typeface="Futura Bold"/>
            </a:endParaRPr>
          </a:p>
        </p:txBody>
      </p:sp>
      <p:sp>
        <p:nvSpPr>
          <p:cNvPr id="12" name="TextBox 12"/>
          <p:cNvSpPr txBox="1"/>
          <p:nvPr/>
        </p:nvSpPr>
        <p:spPr>
          <a:xfrm>
            <a:off x="11510286" y="657470"/>
            <a:ext cx="6552414" cy="1692688"/>
          </a:xfrm>
          <a:prstGeom prst="rect">
            <a:avLst/>
          </a:prstGeom>
        </p:spPr>
        <p:txBody>
          <a:bodyPr lIns="0" tIns="0" rIns="0" bIns="0" rtlCol="0" anchor="t">
            <a:spAutoFit/>
          </a:bodyPr>
          <a:lstStyle/>
          <a:p>
            <a:pPr algn="ctr">
              <a:lnSpc>
                <a:spcPts val="6819"/>
              </a:lnSpc>
            </a:pPr>
            <a:r>
              <a:rPr lang="en-US" sz="4870">
                <a:solidFill>
                  <a:srgbClr val="000000"/>
                </a:solidFill>
                <a:latin typeface="Canva Sans Bold"/>
              </a:rPr>
              <a:t>Dataset Description</a:t>
            </a:r>
          </a:p>
          <a:p>
            <a:pPr algn="ctr">
              <a:lnSpc>
                <a:spcPts val="6819"/>
              </a:lnSpc>
            </a:pPr>
            <a:endParaRPr lang="en-US" sz="4870">
              <a:solidFill>
                <a:srgbClr val="00000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2378" y="571979"/>
            <a:ext cx="1085227" cy="542614"/>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391313"/>
            </a:solidFill>
          </p:spPr>
        </p:sp>
        <p:sp>
          <p:nvSpPr>
            <p:cNvPr id="4" name="TextBox 4"/>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562739" y="2795254"/>
            <a:ext cx="6763555" cy="7319201"/>
          </a:xfrm>
          <a:custGeom>
            <a:avLst/>
            <a:gdLst/>
            <a:ahLst/>
            <a:cxnLst/>
            <a:rect l="l" t="t" r="r" b="b"/>
            <a:pathLst>
              <a:path w="6763555" h="7319201">
                <a:moveTo>
                  <a:pt x="0" y="0"/>
                </a:moveTo>
                <a:lnTo>
                  <a:pt x="6763554" y="0"/>
                </a:lnTo>
                <a:lnTo>
                  <a:pt x="6763554" y="7319201"/>
                </a:lnTo>
                <a:lnTo>
                  <a:pt x="0" y="7319201"/>
                </a:lnTo>
                <a:lnTo>
                  <a:pt x="0" y="0"/>
                </a:lnTo>
                <a:close/>
              </a:path>
            </a:pathLst>
          </a:custGeom>
          <a:blipFill>
            <a:blip r:embed="rId2"/>
            <a:stretch>
              <a:fillRect/>
            </a:stretch>
          </a:blipFill>
        </p:spPr>
      </p:sp>
      <p:sp>
        <p:nvSpPr>
          <p:cNvPr id="6" name="Freeform 6"/>
          <p:cNvSpPr/>
          <p:nvPr/>
        </p:nvSpPr>
        <p:spPr>
          <a:xfrm>
            <a:off x="-3143770" y="-492031"/>
            <a:ext cx="3729038" cy="4114800"/>
          </a:xfrm>
          <a:custGeom>
            <a:avLst/>
            <a:gdLst/>
            <a:ahLst/>
            <a:cxnLst/>
            <a:rect l="l" t="t" r="r" b="b"/>
            <a:pathLst>
              <a:path w="3729038" h="4114800">
                <a:moveTo>
                  <a:pt x="0" y="0"/>
                </a:moveTo>
                <a:lnTo>
                  <a:pt x="3729037" y="0"/>
                </a:lnTo>
                <a:lnTo>
                  <a:pt x="37290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39238" y="4652374"/>
            <a:ext cx="9525" cy="887002"/>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286021"/>
            <a:ext cx="8944516" cy="1829885"/>
          </a:xfrm>
          <a:prstGeom prst="rect">
            <a:avLst/>
          </a:prstGeom>
        </p:spPr>
        <p:txBody>
          <a:bodyPr lIns="0" tIns="0" rIns="0" bIns="0" rtlCol="0" anchor="t">
            <a:spAutoFit/>
          </a:bodyPr>
          <a:lstStyle/>
          <a:p>
            <a:pPr algn="ctr">
              <a:lnSpc>
                <a:spcPts val="7279"/>
              </a:lnSpc>
            </a:pPr>
            <a:r>
              <a:rPr lang="en-US" sz="5199">
                <a:solidFill>
                  <a:srgbClr val="000000"/>
                </a:solidFill>
                <a:latin typeface="Archivo Black"/>
              </a:rPr>
              <a:t>Model accuracy</a:t>
            </a:r>
          </a:p>
          <a:p>
            <a:pPr algn="ctr">
              <a:lnSpc>
                <a:spcPts val="7279"/>
              </a:lnSpc>
            </a:pPr>
            <a:endParaRPr lang="en-US" sz="5199">
              <a:solidFill>
                <a:srgbClr val="000000"/>
              </a:solidFill>
              <a:latin typeface="Archivo Black"/>
            </a:endParaRPr>
          </a:p>
        </p:txBody>
      </p:sp>
      <p:sp>
        <p:nvSpPr>
          <p:cNvPr id="9" name="TextBox 9"/>
          <p:cNvSpPr txBox="1"/>
          <p:nvPr/>
        </p:nvSpPr>
        <p:spPr>
          <a:xfrm>
            <a:off x="3635647" y="1398457"/>
            <a:ext cx="11007182" cy="1396796"/>
          </a:xfrm>
          <a:prstGeom prst="rect">
            <a:avLst/>
          </a:prstGeom>
        </p:spPr>
        <p:txBody>
          <a:bodyPr lIns="0" tIns="0" rIns="0" bIns="0" rtlCol="0" anchor="t">
            <a:spAutoFit/>
          </a:bodyPr>
          <a:lstStyle/>
          <a:p>
            <a:pPr algn="ctr">
              <a:lnSpc>
                <a:spcPts val="2785"/>
              </a:lnSpc>
            </a:pPr>
            <a:endParaRPr/>
          </a:p>
          <a:p>
            <a:pPr algn="ctr">
              <a:lnSpc>
                <a:spcPts val="2785"/>
              </a:lnSpc>
            </a:pPr>
            <a:endParaRPr/>
          </a:p>
          <a:p>
            <a:pPr algn="ctr">
              <a:lnSpc>
                <a:spcPts val="2785"/>
              </a:lnSpc>
            </a:pPr>
            <a:r>
              <a:rPr lang="en-US" sz="1989">
                <a:solidFill>
                  <a:srgbClr val="000000"/>
                </a:solidFill>
                <a:latin typeface="Open Sauce Bold"/>
              </a:rPr>
              <a:t>( The model showed 85.7% accuracy, 96.6% precision, 76.9% recall and 85.7% F1 score )</a:t>
            </a:r>
          </a:p>
          <a:p>
            <a:pPr algn="ctr">
              <a:lnSpc>
                <a:spcPts val="2785"/>
              </a:lnSpc>
            </a:pPr>
            <a:endParaRPr lang="en-US" sz="1989">
              <a:solidFill>
                <a:srgbClr val="000000"/>
              </a:solidFill>
              <a:latin typeface="Open Sauce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7343" y="377343"/>
            <a:ext cx="1302714" cy="651357"/>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391313"/>
            </a:solidFill>
          </p:spPr>
        </p:sp>
        <p:sp>
          <p:nvSpPr>
            <p:cNvPr id="4" name="TextBox 4"/>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92273" y="4152501"/>
            <a:ext cx="7311371" cy="4202217"/>
          </a:xfrm>
          <a:custGeom>
            <a:avLst/>
            <a:gdLst/>
            <a:ahLst/>
            <a:cxnLst/>
            <a:rect l="l" t="t" r="r" b="b"/>
            <a:pathLst>
              <a:path w="7311371" h="4202217">
                <a:moveTo>
                  <a:pt x="0" y="0"/>
                </a:moveTo>
                <a:lnTo>
                  <a:pt x="7311372" y="0"/>
                </a:lnTo>
                <a:lnTo>
                  <a:pt x="7311372" y="4202217"/>
                </a:lnTo>
                <a:lnTo>
                  <a:pt x="0" y="4202217"/>
                </a:lnTo>
                <a:lnTo>
                  <a:pt x="0" y="0"/>
                </a:lnTo>
                <a:close/>
              </a:path>
            </a:pathLst>
          </a:custGeom>
          <a:blipFill>
            <a:blip r:embed="rId2"/>
            <a:stretch>
              <a:fillRect/>
            </a:stretch>
          </a:blipFill>
        </p:spPr>
      </p:sp>
      <p:sp>
        <p:nvSpPr>
          <p:cNvPr id="6" name="Freeform 6"/>
          <p:cNvSpPr/>
          <p:nvPr/>
        </p:nvSpPr>
        <p:spPr>
          <a:xfrm>
            <a:off x="3615331" y="2143347"/>
            <a:ext cx="273838" cy="752819"/>
          </a:xfrm>
          <a:custGeom>
            <a:avLst/>
            <a:gdLst/>
            <a:ahLst/>
            <a:cxnLst/>
            <a:rect l="l" t="t" r="r" b="b"/>
            <a:pathLst>
              <a:path w="273838" h="752819">
                <a:moveTo>
                  <a:pt x="0" y="0"/>
                </a:moveTo>
                <a:lnTo>
                  <a:pt x="273838" y="0"/>
                </a:lnTo>
                <a:lnTo>
                  <a:pt x="273838" y="752820"/>
                </a:lnTo>
                <a:lnTo>
                  <a:pt x="0" y="752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599502" y="4152501"/>
            <a:ext cx="7775365" cy="1588654"/>
          </a:xfrm>
          <a:custGeom>
            <a:avLst/>
            <a:gdLst/>
            <a:ahLst/>
            <a:cxnLst/>
            <a:rect l="l" t="t" r="r" b="b"/>
            <a:pathLst>
              <a:path w="7775365" h="1588654">
                <a:moveTo>
                  <a:pt x="0" y="0"/>
                </a:moveTo>
                <a:lnTo>
                  <a:pt x="7775365" y="0"/>
                </a:lnTo>
                <a:lnTo>
                  <a:pt x="7775365" y="1588654"/>
                </a:lnTo>
                <a:lnTo>
                  <a:pt x="0" y="1588654"/>
                </a:lnTo>
                <a:lnTo>
                  <a:pt x="0" y="0"/>
                </a:lnTo>
                <a:close/>
              </a:path>
            </a:pathLst>
          </a:custGeom>
          <a:blipFill>
            <a:blip r:embed="rId5"/>
            <a:stretch>
              <a:fillRect/>
            </a:stretch>
          </a:blipFill>
        </p:spPr>
      </p:sp>
      <p:sp>
        <p:nvSpPr>
          <p:cNvPr id="8" name="Freeform 8"/>
          <p:cNvSpPr/>
          <p:nvPr/>
        </p:nvSpPr>
        <p:spPr>
          <a:xfrm>
            <a:off x="133772" y="1925750"/>
            <a:ext cx="3481559" cy="435195"/>
          </a:xfrm>
          <a:custGeom>
            <a:avLst/>
            <a:gdLst/>
            <a:ahLst/>
            <a:cxnLst/>
            <a:rect l="l" t="t" r="r" b="b"/>
            <a:pathLst>
              <a:path w="3481559" h="435195">
                <a:moveTo>
                  <a:pt x="0" y="0"/>
                </a:moveTo>
                <a:lnTo>
                  <a:pt x="3481559" y="0"/>
                </a:lnTo>
                <a:lnTo>
                  <a:pt x="3481559" y="435195"/>
                </a:lnTo>
                <a:lnTo>
                  <a:pt x="0" y="435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80057" y="56608"/>
            <a:ext cx="5576663" cy="1829885"/>
          </a:xfrm>
          <a:prstGeom prst="rect">
            <a:avLst/>
          </a:prstGeom>
        </p:spPr>
        <p:txBody>
          <a:bodyPr lIns="0" tIns="0" rIns="0" bIns="0" rtlCol="0" anchor="t">
            <a:spAutoFit/>
          </a:bodyPr>
          <a:lstStyle/>
          <a:p>
            <a:pPr algn="ctr">
              <a:lnSpc>
                <a:spcPts val="7279"/>
              </a:lnSpc>
            </a:pPr>
            <a:r>
              <a:rPr lang="en-US" sz="5199">
                <a:solidFill>
                  <a:srgbClr val="000000"/>
                </a:solidFill>
                <a:latin typeface="Archivo Black"/>
              </a:rPr>
              <a:t>Webapp results</a:t>
            </a:r>
          </a:p>
          <a:p>
            <a:pPr algn="ctr">
              <a:lnSpc>
                <a:spcPts val="7279"/>
              </a:lnSpc>
            </a:pPr>
            <a:endParaRPr lang="en-US" sz="5199">
              <a:solidFill>
                <a:srgbClr val="000000"/>
              </a:solidFill>
              <a:latin typeface="Archivo Black"/>
            </a:endParaRPr>
          </a:p>
        </p:txBody>
      </p:sp>
      <p:sp>
        <p:nvSpPr>
          <p:cNvPr id="10" name="TextBox 10"/>
          <p:cNvSpPr txBox="1"/>
          <p:nvPr/>
        </p:nvSpPr>
        <p:spPr>
          <a:xfrm>
            <a:off x="436936" y="1819817"/>
            <a:ext cx="3118803" cy="58038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Final web page</a:t>
            </a:r>
          </a:p>
        </p:txBody>
      </p:sp>
      <p:sp>
        <p:nvSpPr>
          <p:cNvPr id="11" name="TextBox 11"/>
          <p:cNvSpPr txBox="1"/>
          <p:nvPr/>
        </p:nvSpPr>
        <p:spPr>
          <a:xfrm>
            <a:off x="-218310" y="3206733"/>
            <a:ext cx="7667282" cy="1197697"/>
          </a:xfrm>
          <a:prstGeom prst="rect">
            <a:avLst/>
          </a:prstGeom>
        </p:spPr>
        <p:txBody>
          <a:bodyPr lIns="0" tIns="0" rIns="0" bIns="0" rtlCol="0" anchor="t">
            <a:spAutoFit/>
          </a:bodyPr>
          <a:lstStyle/>
          <a:p>
            <a:pPr algn="ctr">
              <a:lnSpc>
                <a:spcPts val="4858"/>
              </a:lnSpc>
            </a:pPr>
            <a:r>
              <a:rPr lang="en-US" sz="3470">
                <a:solidFill>
                  <a:srgbClr val="004AAD"/>
                </a:solidFill>
                <a:latin typeface="DM Sans Bold"/>
              </a:rPr>
              <a:t> Webpage Interface</a:t>
            </a:r>
          </a:p>
          <a:p>
            <a:pPr algn="ctr">
              <a:lnSpc>
                <a:spcPts val="4858"/>
              </a:lnSpc>
            </a:pPr>
            <a:endParaRPr lang="en-US" sz="3470">
              <a:solidFill>
                <a:srgbClr val="004AAD"/>
              </a:solidFill>
              <a:latin typeface="DM Sans Bold"/>
            </a:endParaRPr>
          </a:p>
        </p:txBody>
      </p:sp>
      <p:sp>
        <p:nvSpPr>
          <p:cNvPr id="12" name="TextBox 12"/>
          <p:cNvSpPr txBox="1"/>
          <p:nvPr/>
        </p:nvSpPr>
        <p:spPr>
          <a:xfrm>
            <a:off x="8599502" y="3258534"/>
            <a:ext cx="7775365" cy="580385"/>
          </a:xfrm>
          <a:prstGeom prst="rect">
            <a:avLst/>
          </a:prstGeom>
        </p:spPr>
        <p:txBody>
          <a:bodyPr lIns="0" tIns="0" rIns="0" bIns="0" rtlCol="0" anchor="t">
            <a:spAutoFit/>
          </a:bodyPr>
          <a:lstStyle/>
          <a:p>
            <a:pPr algn="ctr">
              <a:lnSpc>
                <a:spcPts val="4759"/>
              </a:lnSpc>
            </a:pPr>
            <a:r>
              <a:rPr lang="en-US" sz="3399">
                <a:solidFill>
                  <a:srgbClr val="004AAD"/>
                </a:solidFill>
                <a:latin typeface="DM Sans Bold"/>
              </a:rPr>
              <a:t>Result 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76947" y="1133523"/>
            <a:ext cx="671224" cy="1223187"/>
          </a:xfrm>
          <a:custGeom>
            <a:avLst/>
            <a:gdLst/>
            <a:ahLst/>
            <a:cxnLst/>
            <a:rect l="l" t="t" r="r" b="b"/>
            <a:pathLst>
              <a:path w="671224" h="1223187">
                <a:moveTo>
                  <a:pt x="0" y="0"/>
                </a:moveTo>
                <a:lnTo>
                  <a:pt x="671224" y="0"/>
                </a:lnTo>
                <a:lnTo>
                  <a:pt x="671224" y="1223187"/>
                </a:lnTo>
                <a:lnTo>
                  <a:pt x="0" y="1223187"/>
                </a:lnTo>
                <a:lnTo>
                  <a:pt x="0" y="0"/>
                </a:lnTo>
                <a:close/>
              </a:path>
            </a:pathLst>
          </a:custGeom>
          <a:blipFill>
            <a:blip r:embed="rId2"/>
            <a:stretch>
              <a:fillRect/>
            </a:stretch>
          </a:blipFill>
        </p:spPr>
      </p:sp>
      <p:sp>
        <p:nvSpPr>
          <p:cNvPr id="3" name="TextBox 3"/>
          <p:cNvSpPr txBox="1"/>
          <p:nvPr/>
        </p:nvSpPr>
        <p:spPr>
          <a:xfrm>
            <a:off x="583391" y="2812895"/>
            <a:ext cx="16675909" cy="4518334"/>
          </a:xfrm>
          <a:prstGeom prst="rect">
            <a:avLst/>
          </a:prstGeom>
        </p:spPr>
        <p:txBody>
          <a:bodyPr lIns="0" tIns="0" rIns="0" bIns="0" rtlCol="0" anchor="t">
            <a:spAutoFit/>
          </a:bodyPr>
          <a:lstStyle/>
          <a:p>
            <a:pPr algn="ctr">
              <a:lnSpc>
                <a:spcPts val="5040"/>
              </a:lnSpc>
            </a:pPr>
            <a:r>
              <a:rPr lang="en-US" sz="3600">
                <a:solidFill>
                  <a:srgbClr val="000000"/>
                </a:solidFill>
                <a:latin typeface="Futura"/>
              </a:rPr>
              <a:t>The campus placement process holds immense significance for both educational institutions and students, serving as a critical juncture that defines the future trajectories of individuals and reflects the effectiveness of academic programs. This project endeavours to enhance the performance and opportunities for students by leveraging advanced analytical techniques, specifically classification algorithms like Decision Trees, to analyse and forecast placement outcomes.</a:t>
            </a:r>
          </a:p>
          <a:p>
            <a:pPr algn="ctr">
              <a:lnSpc>
                <a:spcPts val="5040"/>
              </a:lnSpc>
            </a:pPr>
            <a:endParaRPr lang="en-US" sz="3600">
              <a:solidFill>
                <a:srgbClr val="000000"/>
              </a:solidFill>
              <a:latin typeface="Futura"/>
            </a:endParaRPr>
          </a:p>
        </p:txBody>
      </p:sp>
      <p:sp>
        <p:nvSpPr>
          <p:cNvPr id="4" name="Freeform 4"/>
          <p:cNvSpPr/>
          <p:nvPr/>
        </p:nvSpPr>
        <p:spPr>
          <a:xfrm>
            <a:off x="400965" y="7027840"/>
            <a:ext cx="3185408" cy="2763341"/>
          </a:xfrm>
          <a:custGeom>
            <a:avLst/>
            <a:gdLst/>
            <a:ahLst/>
            <a:cxnLst/>
            <a:rect l="l" t="t" r="r" b="b"/>
            <a:pathLst>
              <a:path w="3185408" h="2763341">
                <a:moveTo>
                  <a:pt x="0" y="0"/>
                </a:moveTo>
                <a:lnTo>
                  <a:pt x="3185408" y="0"/>
                </a:lnTo>
                <a:lnTo>
                  <a:pt x="3185408" y="2763341"/>
                </a:lnTo>
                <a:lnTo>
                  <a:pt x="0" y="276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504932" y="339008"/>
            <a:ext cx="3243929" cy="2140993"/>
          </a:xfrm>
          <a:custGeom>
            <a:avLst/>
            <a:gdLst/>
            <a:ahLst/>
            <a:cxnLst/>
            <a:rect l="l" t="t" r="r" b="b"/>
            <a:pathLst>
              <a:path w="3243929" h="2140993">
                <a:moveTo>
                  <a:pt x="0" y="0"/>
                </a:moveTo>
                <a:lnTo>
                  <a:pt x="3243928" y="0"/>
                </a:lnTo>
                <a:lnTo>
                  <a:pt x="3243928" y="2140993"/>
                </a:lnTo>
                <a:lnTo>
                  <a:pt x="0" y="21409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779723" y="1234941"/>
            <a:ext cx="4951951" cy="906052"/>
          </a:xfrm>
          <a:prstGeom prst="rect">
            <a:avLst/>
          </a:prstGeom>
        </p:spPr>
        <p:txBody>
          <a:bodyPr lIns="0" tIns="0" rIns="0" bIns="0" rtlCol="0" anchor="t">
            <a:spAutoFit/>
          </a:bodyPr>
          <a:lstStyle/>
          <a:p>
            <a:pPr algn="ctr">
              <a:lnSpc>
                <a:spcPts val="7279"/>
              </a:lnSpc>
            </a:pPr>
            <a:r>
              <a:rPr lang="en-US" sz="5199">
                <a:solidFill>
                  <a:srgbClr val="000000"/>
                </a:solidFill>
                <a:latin typeface="Archivo Black"/>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3" name="Freeform 3"/>
          <p:cNvSpPr/>
          <p:nvPr/>
        </p:nvSpPr>
        <p:spPr>
          <a:xfrm rot="5400000">
            <a:off x="14171484" y="1716"/>
            <a:ext cx="4118232" cy="4114800"/>
          </a:xfrm>
          <a:custGeom>
            <a:avLst/>
            <a:gdLst/>
            <a:ahLst/>
            <a:cxnLst/>
            <a:rect l="l" t="t" r="r" b="b"/>
            <a:pathLst>
              <a:path w="4118232" h="4114800">
                <a:moveTo>
                  <a:pt x="0" y="0"/>
                </a:moveTo>
                <a:lnTo>
                  <a:pt x="4118232" y="0"/>
                </a:lnTo>
                <a:lnTo>
                  <a:pt x="411823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119950" y="4370852"/>
            <a:ext cx="9583435" cy="1545295"/>
          </a:xfrm>
          <a:prstGeom prst="rect">
            <a:avLst/>
          </a:prstGeom>
        </p:spPr>
        <p:txBody>
          <a:bodyPr wrap="square" lIns="0" tIns="0" rIns="0" bIns="0" rtlCol="0" anchor="t">
            <a:spAutoFit/>
          </a:bodyPr>
          <a:lstStyle/>
          <a:p>
            <a:pPr algn="ctr">
              <a:lnSpc>
                <a:spcPts val="12880"/>
              </a:lnSpc>
            </a:pPr>
            <a:r>
              <a:rPr lang="en-US" sz="9200">
                <a:solidFill>
                  <a:srgbClr val="000000"/>
                </a:solidFill>
                <a:latin typeface="Canva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3126" y="-148127"/>
            <a:ext cx="6739198" cy="10583255"/>
            <a:chOff x="0" y="0"/>
            <a:chExt cx="21004886" cy="32986129"/>
          </a:xfrm>
        </p:grpSpPr>
        <p:sp>
          <p:nvSpPr>
            <p:cNvPr id="3" name="Freeform 3"/>
            <p:cNvSpPr/>
            <p:nvPr/>
          </p:nvSpPr>
          <p:spPr>
            <a:xfrm>
              <a:off x="0" y="0"/>
              <a:ext cx="21004785" cy="32986092"/>
            </a:xfrm>
            <a:custGeom>
              <a:avLst/>
              <a:gdLst/>
              <a:ahLst/>
              <a:cxnLst/>
              <a:rect l="l" t="t" r="r" b="b"/>
              <a:pathLst>
                <a:path w="21004785" h="32986092">
                  <a:moveTo>
                    <a:pt x="3160014" y="0"/>
                  </a:moveTo>
                  <a:lnTo>
                    <a:pt x="0" y="9356090"/>
                  </a:lnTo>
                  <a:lnTo>
                    <a:pt x="13488924" y="32986092"/>
                  </a:lnTo>
                  <a:lnTo>
                    <a:pt x="21004785" y="32986092"/>
                  </a:lnTo>
                  <a:lnTo>
                    <a:pt x="21004785" y="0"/>
                  </a:lnTo>
                  <a:close/>
                </a:path>
              </a:pathLst>
            </a:custGeom>
            <a:blipFill>
              <a:blip r:embed="rId2"/>
              <a:stretch>
                <a:fillRect l="-2314" r="-2314"/>
              </a:stretch>
            </a:blipFill>
          </p:spPr>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0" y="1968048"/>
            <a:ext cx="539235" cy="565384"/>
          </a:xfrm>
          <a:custGeom>
            <a:avLst/>
            <a:gdLst/>
            <a:ahLst/>
            <a:cxnLst/>
            <a:rect l="l" t="t" r="r" b="b"/>
            <a:pathLst>
              <a:path w="539235" h="565384">
                <a:moveTo>
                  <a:pt x="0" y="0"/>
                </a:moveTo>
                <a:lnTo>
                  <a:pt x="539235" y="0"/>
                </a:lnTo>
                <a:lnTo>
                  <a:pt x="539235" y="565384"/>
                </a:lnTo>
                <a:lnTo>
                  <a:pt x="0" y="565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22752" y="4728324"/>
            <a:ext cx="539235" cy="565384"/>
          </a:xfrm>
          <a:custGeom>
            <a:avLst/>
            <a:gdLst/>
            <a:ahLst/>
            <a:cxnLst/>
            <a:rect l="l" t="t" r="r" b="b"/>
            <a:pathLst>
              <a:path w="539235" h="565384">
                <a:moveTo>
                  <a:pt x="0" y="0"/>
                </a:moveTo>
                <a:lnTo>
                  <a:pt x="539235" y="0"/>
                </a:lnTo>
                <a:lnTo>
                  <a:pt x="539235" y="565384"/>
                </a:lnTo>
                <a:lnTo>
                  <a:pt x="0" y="565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783968" y="2066072"/>
            <a:ext cx="9395837" cy="2307201"/>
          </a:xfrm>
          <a:prstGeom prst="rect">
            <a:avLst/>
          </a:prstGeom>
        </p:spPr>
        <p:txBody>
          <a:bodyPr lIns="0" tIns="0" rIns="0" bIns="0" rtlCol="0" anchor="t">
            <a:spAutoFit/>
          </a:bodyPr>
          <a:lstStyle/>
          <a:p>
            <a:pPr algn="just">
              <a:lnSpc>
                <a:spcPts val="2591"/>
              </a:lnSpc>
            </a:pPr>
            <a:r>
              <a:rPr lang="en-US" sz="2177">
                <a:solidFill>
                  <a:srgbClr val="000000"/>
                </a:solidFill>
                <a:latin typeface="Avenir Bold"/>
              </a:rPr>
              <a:t>An educational institution has one of the most important objectives that is placement of a student. Educational institutions are always working for the placement of student by introducing new courses and skills. The analytical study of the skills of student, both technical and soft skills give idea about the student will be placed or not. This model will give idea about the skill to be prepared for the placement</a:t>
            </a:r>
          </a:p>
          <a:p>
            <a:pPr algn="just">
              <a:lnSpc>
                <a:spcPts val="2591"/>
              </a:lnSpc>
            </a:pPr>
            <a:endParaRPr lang="en-US" sz="2177">
              <a:solidFill>
                <a:srgbClr val="000000"/>
              </a:solidFill>
              <a:latin typeface="Avenir Bold"/>
            </a:endParaRPr>
          </a:p>
        </p:txBody>
      </p:sp>
      <p:sp>
        <p:nvSpPr>
          <p:cNvPr id="19" name="TextBox 19"/>
          <p:cNvSpPr txBox="1"/>
          <p:nvPr/>
        </p:nvSpPr>
        <p:spPr>
          <a:xfrm>
            <a:off x="49488" y="552462"/>
            <a:ext cx="5210418" cy="687661"/>
          </a:xfrm>
          <a:prstGeom prst="rect">
            <a:avLst/>
          </a:prstGeom>
        </p:spPr>
        <p:txBody>
          <a:bodyPr lIns="0" tIns="0" rIns="0" bIns="0" rtlCol="0" anchor="t">
            <a:spAutoFit/>
          </a:bodyPr>
          <a:lstStyle/>
          <a:p>
            <a:pPr>
              <a:lnSpc>
                <a:spcPts val="5084"/>
              </a:lnSpc>
            </a:pPr>
            <a:r>
              <a:rPr lang="en-US" sz="4499" spc="-134">
                <a:solidFill>
                  <a:srgbClr val="000000"/>
                </a:solidFill>
                <a:latin typeface="Poppins Bold"/>
              </a:rPr>
              <a:t>Abstract:</a:t>
            </a:r>
          </a:p>
        </p:txBody>
      </p:sp>
      <p:sp>
        <p:nvSpPr>
          <p:cNvPr id="20" name="TextBox 20"/>
          <p:cNvSpPr txBox="1"/>
          <p:nvPr/>
        </p:nvSpPr>
        <p:spPr>
          <a:xfrm>
            <a:off x="745326" y="4777103"/>
            <a:ext cx="10278039" cy="2381937"/>
          </a:xfrm>
          <a:prstGeom prst="rect">
            <a:avLst/>
          </a:prstGeom>
        </p:spPr>
        <p:txBody>
          <a:bodyPr lIns="0" tIns="0" rIns="0" bIns="0" rtlCol="0" anchor="t">
            <a:spAutoFit/>
          </a:bodyPr>
          <a:lstStyle/>
          <a:p>
            <a:pPr algn="ctr">
              <a:lnSpc>
                <a:spcPts val="3100"/>
              </a:lnSpc>
            </a:pPr>
            <a:r>
              <a:rPr lang="en-US" sz="2214">
                <a:solidFill>
                  <a:srgbClr val="000000"/>
                </a:solidFill>
                <a:latin typeface="Avenir Bold"/>
              </a:rPr>
              <a:t>The proposed model predicts whether the student will place or not. It uses technical and soft skills. In this project the previous year student’s data is used to predict the chance of student placement. The bult model is based on the decision tree classification algorithm. This classification model classifies the student into the placed or not placed category.</a:t>
            </a:r>
          </a:p>
          <a:p>
            <a:pPr algn="ctr">
              <a:lnSpc>
                <a:spcPts val="3100"/>
              </a:lnSpc>
            </a:pPr>
            <a:endParaRPr lang="en-US" sz="2214">
              <a:solidFill>
                <a:srgbClr val="000000"/>
              </a:solidFill>
              <a:latin typeface="Avenir Bold"/>
            </a:endParaRPr>
          </a:p>
        </p:txBody>
      </p:sp>
      <p:sp>
        <p:nvSpPr>
          <p:cNvPr id="21" name="Freeform 21"/>
          <p:cNvSpPr/>
          <p:nvPr/>
        </p:nvSpPr>
        <p:spPr>
          <a:xfrm>
            <a:off x="49488" y="7618674"/>
            <a:ext cx="539235" cy="565384"/>
          </a:xfrm>
          <a:custGeom>
            <a:avLst/>
            <a:gdLst/>
            <a:ahLst/>
            <a:cxnLst/>
            <a:rect l="l" t="t" r="r" b="b"/>
            <a:pathLst>
              <a:path w="539235" h="565384">
                <a:moveTo>
                  <a:pt x="0" y="0"/>
                </a:moveTo>
                <a:lnTo>
                  <a:pt x="539235" y="0"/>
                </a:lnTo>
                <a:lnTo>
                  <a:pt x="539235" y="565385"/>
                </a:lnTo>
                <a:lnTo>
                  <a:pt x="0" y="565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642281" y="7625765"/>
            <a:ext cx="10484131" cy="1929613"/>
          </a:xfrm>
          <a:prstGeom prst="rect">
            <a:avLst/>
          </a:prstGeom>
        </p:spPr>
        <p:txBody>
          <a:bodyPr lIns="0" tIns="0" rIns="0" bIns="0" rtlCol="0" anchor="t">
            <a:spAutoFit/>
          </a:bodyPr>
          <a:lstStyle/>
          <a:p>
            <a:pPr algn="ctr">
              <a:lnSpc>
                <a:spcPts val="2557"/>
              </a:lnSpc>
            </a:pPr>
            <a:r>
              <a:rPr lang="en-US" sz="1826">
                <a:solidFill>
                  <a:srgbClr val="000000"/>
                </a:solidFill>
                <a:latin typeface="Canva Sans Bold"/>
              </a:rPr>
              <a:t>This classification model will help the student to check their progress easily from time to time. Parameters used for the prediction are the academic score, internship done or not, total number of backlogs etc. The proposed model is also compared with the other classification model with their accuracy. The accuracy obtained from this model is 85%. The model also helps in analysis of difference between skillset of placed and not placed student. </a:t>
            </a:r>
          </a:p>
          <a:p>
            <a:pPr algn="ctr">
              <a:lnSpc>
                <a:spcPts val="2557"/>
              </a:lnSpc>
            </a:pPr>
            <a:endParaRPr lang="en-US" sz="1826">
              <a:solidFill>
                <a:srgbClr val="000000"/>
              </a:solidFill>
              <a:latin typeface="Canva Sans Bold"/>
            </a:endParaRPr>
          </a:p>
        </p:txBody>
      </p:sp>
      <p:sp>
        <p:nvSpPr>
          <p:cNvPr id="23" name="TextBox 23"/>
          <p:cNvSpPr txBox="1"/>
          <p:nvPr/>
        </p:nvSpPr>
        <p:spPr>
          <a:xfrm>
            <a:off x="-183339" y="9670607"/>
            <a:ext cx="11023366" cy="764521"/>
          </a:xfrm>
          <a:prstGeom prst="rect">
            <a:avLst/>
          </a:prstGeom>
        </p:spPr>
        <p:txBody>
          <a:bodyPr lIns="0" tIns="0" rIns="0" bIns="0" rtlCol="0" anchor="t">
            <a:spAutoFit/>
          </a:bodyPr>
          <a:lstStyle/>
          <a:p>
            <a:pPr algn="ctr">
              <a:lnSpc>
                <a:spcPts val="3082"/>
              </a:lnSpc>
            </a:pPr>
            <a:r>
              <a:rPr lang="en-US" sz="2201">
                <a:solidFill>
                  <a:srgbClr val="004AAD"/>
                </a:solidFill>
                <a:latin typeface="Canva Sans Bold"/>
              </a:rPr>
              <a:t>Keywords: Machine learning, Decision tree algorithm, python flask</a:t>
            </a:r>
          </a:p>
          <a:p>
            <a:pPr algn="ctr">
              <a:lnSpc>
                <a:spcPts val="3082"/>
              </a:lnSpc>
            </a:pPr>
            <a:endParaRPr lang="en-US" sz="2201">
              <a:solidFill>
                <a:srgbClr val="004AAD"/>
              </a:solidFill>
              <a:latin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48094" y="1028700"/>
            <a:ext cx="13186872" cy="8229600"/>
            <a:chOff x="0" y="0"/>
            <a:chExt cx="3473086" cy="2167467"/>
          </a:xfrm>
        </p:grpSpPr>
        <p:sp>
          <p:nvSpPr>
            <p:cNvPr id="3" name="Freeform 3"/>
            <p:cNvSpPr/>
            <p:nvPr/>
          </p:nvSpPr>
          <p:spPr>
            <a:xfrm>
              <a:off x="0" y="0"/>
              <a:ext cx="3473086" cy="2167467"/>
            </a:xfrm>
            <a:custGeom>
              <a:avLst/>
              <a:gdLst/>
              <a:ahLst/>
              <a:cxnLst/>
              <a:rect l="l" t="t" r="r" b="b"/>
              <a:pathLst>
                <a:path w="3473086" h="2167467">
                  <a:moveTo>
                    <a:pt x="0" y="0"/>
                  </a:moveTo>
                  <a:lnTo>
                    <a:pt x="3473086" y="0"/>
                  </a:lnTo>
                  <a:lnTo>
                    <a:pt x="3473086" y="2167467"/>
                  </a:lnTo>
                  <a:lnTo>
                    <a:pt x="0" y="2167467"/>
                  </a:lnTo>
                  <a:close/>
                </a:path>
              </a:pathLst>
            </a:custGeom>
            <a:solidFill>
              <a:srgbClr val="2B4865"/>
            </a:solidFill>
          </p:spPr>
        </p:sp>
        <p:sp>
          <p:nvSpPr>
            <p:cNvPr id="4" name="TextBox 4"/>
            <p:cNvSpPr txBox="1"/>
            <p:nvPr/>
          </p:nvSpPr>
          <p:spPr>
            <a:xfrm>
              <a:off x="0" y="-38100"/>
              <a:ext cx="3473086"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42556" y="1028700"/>
            <a:ext cx="16386556" cy="8229600"/>
            <a:chOff x="0" y="0"/>
            <a:chExt cx="4315801" cy="2167467"/>
          </a:xfrm>
        </p:grpSpPr>
        <p:sp>
          <p:nvSpPr>
            <p:cNvPr id="6" name="Freeform 6"/>
            <p:cNvSpPr/>
            <p:nvPr/>
          </p:nvSpPr>
          <p:spPr>
            <a:xfrm>
              <a:off x="0" y="0"/>
              <a:ext cx="4315801" cy="2167467"/>
            </a:xfrm>
            <a:custGeom>
              <a:avLst/>
              <a:gdLst/>
              <a:ahLst/>
              <a:cxnLst/>
              <a:rect l="l" t="t" r="r" b="b"/>
              <a:pathLst>
                <a:path w="4315801" h="2167467">
                  <a:moveTo>
                    <a:pt x="0" y="0"/>
                  </a:moveTo>
                  <a:lnTo>
                    <a:pt x="4315801" y="0"/>
                  </a:lnTo>
                  <a:lnTo>
                    <a:pt x="4315801" y="2167467"/>
                  </a:lnTo>
                  <a:lnTo>
                    <a:pt x="0" y="2167467"/>
                  </a:lnTo>
                  <a:close/>
                </a:path>
              </a:pathLst>
            </a:custGeom>
            <a:solidFill>
              <a:srgbClr val="0088B6"/>
            </a:solidFill>
          </p:spPr>
        </p:sp>
        <p:sp>
          <p:nvSpPr>
            <p:cNvPr id="7" name="TextBox 7"/>
            <p:cNvSpPr txBox="1"/>
            <p:nvPr/>
          </p:nvSpPr>
          <p:spPr>
            <a:xfrm>
              <a:off x="0" y="-38100"/>
              <a:ext cx="4315801" cy="22055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741958" y="-918043"/>
            <a:ext cx="4818125" cy="2700338"/>
            <a:chOff x="0" y="0"/>
            <a:chExt cx="1268971" cy="711200"/>
          </a:xfrm>
        </p:grpSpPr>
        <p:sp>
          <p:nvSpPr>
            <p:cNvPr id="9" name="Freeform 9"/>
            <p:cNvSpPr/>
            <p:nvPr/>
          </p:nvSpPr>
          <p:spPr>
            <a:xfrm>
              <a:off x="0" y="0"/>
              <a:ext cx="1268971" cy="711200"/>
            </a:xfrm>
            <a:custGeom>
              <a:avLst/>
              <a:gdLst/>
              <a:ahLst/>
              <a:cxnLst/>
              <a:rect l="l" t="t" r="r" b="b"/>
              <a:pathLst>
                <a:path w="1268971" h="711200">
                  <a:moveTo>
                    <a:pt x="634486" y="711200"/>
                  </a:moveTo>
                  <a:lnTo>
                    <a:pt x="1268971" y="0"/>
                  </a:lnTo>
                  <a:lnTo>
                    <a:pt x="0" y="0"/>
                  </a:lnTo>
                  <a:lnTo>
                    <a:pt x="634486" y="711200"/>
                  </a:lnTo>
                  <a:close/>
                </a:path>
              </a:pathLst>
            </a:custGeom>
            <a:solidFill>
              <a:srgbClr val="FFFFFF"/>
            </a:solidFill>
          </p:spPr>
        </p:sp>
        <p:sp>
          <p:nvSpPr>
            <p:cNvPr id="10" name="TextBox 10"/>
            <p:cNvSpPr txBox="1"/>
            <p:nvPr/>
          </p:nvSpPr>
          <p:spPr>
            <a:xfrm>
              <a:off x="198277" y="12700"/>
              <a:ext cx="872418" cy="3683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31440" y="2950243"/>
            <a:ext cx="8516653" cy="4662112"/>
          </a:xfrm>
          <a:prstGeom prst="rect">
            <a:avLst/>
          </a:prstGeom>
        </p:spPr>
        <p:txBody>
          <a:bodyPr lIns="0" tIns="0" rIns="0" bIns="0" rtlCol="0" anchor="t">
            <a:spAutoFit/>
          </a:bodyPr>
          <a:lstStyle/>
          <a:p>
            <a:pPr algn="just">
              <a:lnSpc>
                <a:spcPts val="3344"/>
              </a:lnSpc>
            </a:pPr>
            <a:r>
              <a:rPr lang="en-US" sz="2810">
                <a:solidFill>
                  <a:srgbClr val="FFFFFF"/>
                </a:solidFill>
                <a:latin typeface="Poppins"/>
              </a:rPr>
              <a:t>To study the machine learning algorithms and implantation of same for the prediction of the student. The model built using decision tree algorithm able to predict the placement of student based on previous year student data. Help students to improve their skillset from time to time. Compare Built model’s accuracy with already existing models for placement prediction to understand efficiency of the algorithm used.</a:t>
            </a:r>
          </a:p>
          <a:p>
            <a:pPr algn="just">
              <a:lnSpc>
                <a:spcPts val="3344"/>
              </a:lnSpc>
            </a:pPr>
            <a:endParaRPr lang="en-US" sz="2810">
              <a:solidFill>
                <a:srgbClr val="FFFFFF"/>
              </a:solidFill>
              <a:latin typeface="Poppins"/>
            </a:endParaRPr>
          </a:p>
        </p:txBody>
      </p:sp>
      <p:sp>
        <p:nvSpPr>
          <p:cNvPr id="12" name="TextBox 12"/>
          <p:cNvSpPr txBox="1"/>
          <p:nvPr/>
        </p:nvSpPr>
        <p:spPr>
          <a:xfrm>
            <a:off x="9413339" y="3094055"/>
            <a:ext cx="8409793" cy="2201532"/>
          </a:xfrm>
          <a:prstGeom prst="rect">
            <a:avLst/>
          </a:prstGeom>
        </p:spPr>
        <p:txBody>
          <a:bodyPr lIns="0" tIns="0" rIns="0" bIns="0" rtlCol="0" anchor="t">
            <a:spAutoFit/>
          </a:bodyPr>
          <a:lstStyle/>
          <a:p>
            <a:pPr algn="just">
              <a:lnSpc>
                <a:spcPts val="2885"/>
              </a:lnSpc>
            </a:pPr>
            <a:r>
              <a:rPr lang="en-US" sz="2425">
                <a:solidFill>
                  <a:srgbClr val="FFFFFF"/>
                </a:solidFill>
                <a:latin typeface="Poppins"/>
              </a:rPr>
              <a:t>The project is based on the decision tree classification algorithm in machine learning. It involves the study and comparison between the different machine learning algorithms. The model also able to study the analysis of student skillset require for placement.</a:t>
            </a:r>
          </a:p>
          <a:p>
            <a:pPr algn="just">
              <a:lnSpc>
                <a:spcPts val="2885"/>
              </a:lnSpc>
            </a:pPr>
            <a:endParaRPr lang="en-US" sz="2425">
              <a:solidFill>
                <a:srgbClr val="FFFFFF"/>
              </a:solidFill>
              <a:latin typeface="Poppins"/>
            </a:endParaRPr>
          </a:p>
        </p:txBody>
      </p:sp>
      <p:sp>
        <p:nvSpPr>
          <p:cNvPr id="13" name="TextBox 13"/>
          <p:cNvSpPr txBox="1"/>
          <p:nvPr/>
        </p:nvSpPr>
        <p:spPr>
          <a:xfrm>
            <a:off x="0" y="1715620"/>
            <a:ext cx="2275312" cy="697196"/>
          </a:xfrm>
          <a:prstGeom prst="rect">
            <a:avLst/>
          </a:prstGeom>
        </p:spPr>
        <p:txBody>
          <a:bodyPr lIns="0" tIns="0" rIns="0" bIns="0" rtlCol="0" anchor="t">
            <a:spAutoFit/>
          </a:bodyPr>
          <a:lstStyle/>
          <a:p>
            <a:pPr algn="ctr">
              <a:lnSpc>
                <a:spcPts val="5797"/>
              </a:lnSpc>
            </a:pPr>
            <a:r>
              <a:rPr lang="en-US" sz="4141">
                <a:solidFill>
                  <a:srgbClr val="FFFFFF"/>
                </a:solidFill>
                <a:latin typeface="Canva Sans Bold"/>
              </a:rPr>
              <a:t>Purpose:</a:t>
            </a:r>
          </a:p>
        </p:txBody>
      </p:sp>
      <p:sp>
        <p:nvSpPr>
          <p:cNvPr id="14" name="TextBox 14"/>
          <p:cNvSpPr txBox="1"/>
          <p:nvPr/>
        </p:nvSpPr>
        <p:spPr>
          <a:xfrm>
            <a:off x="9380361" y="1606429"/>
            <a:ext cx="2179722" cy="887002"/>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Scope:</a:t>
            </a:r>
          </a:p>
        </p:txBody>
      </p:sp>
      <p:sp>
        <p:nvSpPr>
          <p:cNvPr id="15" name="TextBox 15"/>
          <p:cNvSpPr txBox="1"/>
          <p:nvPr/>
        </p:nvSpPr>
        <p:spPr>
          <a:xfrm>
            <a:off x="125689" y="57483"/>
            <a:ext cx="6616269" cy="971217"/>
          </a:xfrm>
          <a:prstGeom prst="rect">
            <a:avLst/>
          </a:prstGeom>
        </p:spPr>
        <p:txBody>
          <a:bodyPr lIns="0" tIns="0" rIns="0" bIns="0" rtlCol="0" anchor="t">
            <a:spAutoFit/>
          </a:bodyPr>
          <a:lstStyle/>
          <a:p>
            <a:pPr algn="ctr">
              <a:lnSpc>
                <a:spcPts val="7890"/>
              </a:lnSpc>
            </a:pPr>
            <a:r>
              <a:rPr lang="en-US" sz="5636">
                <a:solidFill>
                  <a:srgbClr val="2B4865"/>
                </a:solidFill>
                <a:latin typeface="Archivo Black"/>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110746" r="-24812"/>
              </a:stretch>
            </a:blipFill>
          </p:spPr>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8176940" y="2753975"/>
            <a:ext cx="1349082" cy="1171453"/>
          </a:xfrm>
          <a:custGeom>
            <a:avLst/>
            <a:gdLst/>
            <a:ahLst/>
            <a:cxnLst/>
            <a:rect l="l" t="t" r="r" b="b"/>
            <a:pathLst>
              <a:path w="1349082" h="1171453">
                <a:moveTo>
                  <a:pt x="0" y="0"/>
                </a:moveTo>
                <a:lnTo>
                  <a:pt x="1349083" y="0"/>
                </a:lnTo>
                <a:lnTo>
                  <a:pt x="1349083"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8053886" y="5143500"/>
            <a:ext cx="1349082" cy="1171453"/>
          </a:xfrm>
          <a:custGeom>
            <a:avLst/>
            <a:gdLst/>
            <a:ahLst/>
            <a:cxnLst/>
            <a:rect l="l" t="t" r="r" b="b"/>
            <a:pathLst>
              <a:path w="1349082" h="1171453">
                <a:moveTo>
                  <a:pt x="0" y="0"/>
                </a:moveTo>
                <a:lnTo>
                  <a:pt x="1349083" y="0"/>
                </a:lnTo>
                <a:lnTo>
                  <a:pt x="1349083"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7918067" y="7637348"/>
            <a:ext cx="1349082" cy="1171453"/>
          </a:xfrm>
          <a:custGeom>
            <a:avLst/>
            <a:gdLst/>
            <a:ahLst/>
            <a:cxnLst/>
            <a:rect l="l" t="t" r="r" b="b"/>
            <a:pathLst>
              <a:path w="1349082" h="1171453">
                <a:moveTo>
                  <a:pt x="0" y="0"/>
                </a:moveTo>
                <a:lnTo>
                  <a:pt x="1349082" y="0"/>
                </a:lnTo>
                <a:lnTo>
                  <a:pt x="1349082"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5803784" y="1019175"/>
            <a:ext cx="6095396" cy="687661"/>
          </a:xfrm>
          <a:prstGeom prst="rect">
            <a:avLst/>
          </a:prstGeom>
        </p:spPr>
        <p:txBody>
          <a:bodyPr lIns="0" tIns="0" rIns="0" bIns="0" rtlCol="0" anchor="t">
            <a:spAutoFit/>
          </a:bodyPr>
          <a:lstStyle/>
          <a:p>
            <a:pPr algn="r">
              <a:lnSpc>
                <a:spcPts val="5084"/>
              </a:lnSpc>
            </a:pPr>
            <a:r>
              <a:rPr lang="en-US" sz="4499" spc="-134">
                <a:solidFill>
                  <a:srgbClr val="000000"/>
                </a:solidFill>
                <a:latin typeface="Poppins Bold"/>
              </a:rPr>
              <a:t> Objectives:</a:t>
            </a:r>
          </a:p>
        </p:txBody>
      </p:sp>
      <p:sp>
        <p:nvSpPr>
          <p:cNvPr id="26" name="TextBox 26"/>
          <p:cNvSpPr txBox="1"/>
          <p:nvPr/>
        </p:nvSpPr>
        <p:spPr>
          <a:xfrm>
            <a:off x="9646240" y="3051315"/>
            <a:ext cx="7841769" cy="1186462"/>
          </a:xfrm>
          <a:prstGeom prst="rect">
            <a:avLst/>
          </a:prstGeom>
        </p:spPr>
        <p:txBody>
          <a:bodyPr lIns="0" tIns="0" rIns="0" bIns="0" rtlCol="0" anchor="t">
            <a:spAutoFit/>
          </a:bodyPr>
          <a:lstStyle/>
          <a:p>
            <a:pPr algn="ctr">
              <a:lnSpc>
                <a:spcPts val="4751"/>
              </a:lnSpc>
            </a:pPr>
            <a:r>
              <a:rPr lang="en-US" sz="3394">
                <a:solidFill>
                  <a:srgbClr val="000000"/>
                </a:solidFill>
                <a:latin typeface="Canva Sans Bold"/>
              </a:rPr>
              <a:t>To study the decision tree algorithm. </a:t>
            </a:r>
          </a:p>
          <a:p>
            <a:pPr algn="ctr">
              <a:lnSpc>
                <a:spcPts val="4751"/>
              </a:lnSpc>
            </a:pPr>
            <a:endParaRPr lang="en-US" sz="3394">
              <a:solidFill>
                <a:srgbClr val="000000"/>
              </a:solidFill>
              <a:latin typeface="Canva Sans Bold"/>
            </a:endParaRPr>
          </a:p>
        </p:txBody>
      </p:sp>
      <p:sp>
        <p:nvSpPr>
          <p:cNvPr id="27" name="TextBox 27"/>
          <p:cNvSpPr txBox="1"/>
          <p:nvPr/>
        </p:nvSpPr>
        <p:spPr>
          <a:xfrm>
            <a:off x="9646240" y="5432290"/>
            <a:ext cx="8590839" cy="1698651"/>
          </a:xfrm>
          <a:prstGeom prst="rect">
            <a:avLst/>
          </a:prstGeom>
        </p:spPr>
        <p:txBody>
          <a:bodyPr lIns="0" tIns="0" rIns="0" bIns="0" rtlCol="0" anchor="t">
            <a:spAutoFit/>
          </a:bodyPr>
          <a:lstStyle/>
          <a:p>
            <a:pPr algn="ctr">
              <a:lnSpc>
                <a:spcPts val="4501"/>
              </a:lnSpc>
            </a:pPr>
            <a:r>
              <a:rPr lang="en-US" sz="3215">
                <a:solidFill>
                  <a:srgbClr val="000000"/>
                </a:solidFill>
                <a:latin typeface="Canva Sans Bold"/>
              </a:rPr>
              <a:t>To implement decision tree algorithm for placement prediction.</a:t>
            </a:r>
          </a:p>
          <a:p>
            <a:pPr algn="ctr">
              <a:lnSpc>
                <a:spcPts val="4501"/>
              </a:lnSpc>
            </a:pPr>
            <a:endParaRPr lang="en-US" sz="3215">
              <a:solidFill>
                <a:srgbClr val="000000"/>
              </a:solidFill>
              <a:latin typeface="Canva Sans Bold"/>
            </a:endParaRPr>
          </a:p>
        </p:txBody>
      </p:sp>
      <p:sp>
        <p:nvSpPr>
          <p:cNvPr id="28" name="TextBox 28"/>
          <p:cNvSpPr txBox="1"/>
          <p:nvPr/>
        </p:nvSpPr>
        <p:spPr>
          <a:xfrm>
            <a:off x="9781521" y="7961639"/>
            <a:ext cx="7866706" cy="2364230"/>
          </a:xfrm>
          <a:prstGeom prst="rect">
            <a:avLst/>
          </a:prstGeom>
        </p:spPr>
        <p:txBody>
          <a:bodyPr lIns="0" tIns="0" rIns="0" bIns="0" rtlCol="0" anchor="t">
            <a:spAutoFit/>
          </a:bodyPr>
          <a:lstStyle/>
          <a:p>
            <a:pPr algn="ctr">
              <a:lnSpc>
                <a:spcPts val="3743"/>
              </a:lnSpc>
            </a:pPr>
            <a:r>
              <a:rPr lang="en-US" sz="2673">
                <a:solidFill>
                  <a:srgbClr val="000000"/>
                </a:solidFill>
                <a:latin typeface="Canva Sans Bold"/>
              </a:rPr>
              <a:t>To compare the performance of decision tree algorithm with other machine learning algorithms to understand efficiency of algorithms.</a:t>
            </a:r>
          </a:p>
          <a:p>
            <a:pPr algn="ctr">
              <a:lnSpc>
                <a:spcPts val="3743"/>
              </a:lnSpc>
            </a:pPr>
            <a:endParaRPr lang="en-US" sz="2673">
              <a:solidFill>
                <a:srgbClr val="000000"/>
              </a:solidFill>
              <a:latin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7115462"/>
            <a:chOff x="0" y="0"/>
            <a:chExt cx="368852" cy="1874031"/>
          </a:xfrm>
        </p:grpSpPr>
        <p:sp>
          <p:nvSpPr>
            <p:cNvPr id="4" name="Freeform 4"/>
            <p:cNvSpPr/>
            <p:nvPr/>
          </p:nvSpPr>
          <p:spPr>
            <a:xfrm>
              <a:off x="0" y="0"/>
              <a:ext cx="368852" cy="1874031"/>
            </a:xfrm>
            <a:custGeom>
              <a:avLst/>
              <a:gdLst/>
              <a:ahLst/>
              <a:cxnLst/>
              <a:rect l="l" t="t" r="r" b="b"/>
              <a:pathLst>
                <a:path w="368852" h="1874031">
                  <a:moveTo>
                    <a:pt x="0" y="0"/>
                  </a:moveTo>
                  <a:lnTo>
                    <a:pt x="368852" y="0"/>
                  </a:lnTo>
                  <a:lnTo>
                    <a:pt x="368852" y="1874031"/>
                  </a:lnTo>
                  <a:lnTo>
                    <a:pt x="0" y="1874031"/>
                  </a:lnTo>
                  <a:close/>
                </a:path>
              </a:pathLst>
            </a:custGeom>
            <a:solidFill>
              <a:srgbClr val="CCCCCC"/>
            </a:solidFill>
          </p:spPr>
        </p:sp>
        <p:sp>
          <p:nvSpPr>
            <p:cNvPr id="5" name="TextBox 5"/>
            <p:cNvSpPr txBox="1"/>
            <p:nvPr/>
          </p:nvSpPr>
          <p:spPr>
            <a:xfrm>
              <a:off x="0" y="-19050"/>
              <a:ext cx="368852" cy="189308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020134" y="-1581027"/>
            <a:ext cx="5048834" cy="4114800"/>
          </a:xfrm>
          <a:custGeom>
            <a:avLst/>
            <a:gdLst/>
            <a:ahLst/>
            <a:cxnLst/>
            <a:rect l="l" t="t" r="r" b="b"/>
            <a:pathLst>
              <a:path w="5048834" h="4114800">
                <a:moveTo>
                  <a:pt x="0" y="0"/>
                </a:moveTo>
                <a:lnTo>
                  <a:pt x="5048834" y="0"/>
                </a:lnTo>
                <a:lnTo>
                  <a:pt x="50488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91192" y="371598"/>
            <a:ext cx="8417526" cy="980403"/>
          </a:xfrm>
          <a:prstGeom prst="rect">
            <a:avLst/>
          </a:prstGeom>
        </p:spPr>
        <p:txBody>
          <a:bodyPr lIns="0" tIns="0" rIns="0" bIns="0" rtlCol="0" anchor="t">
            <a:spAutoFit/>
          </a:bodyPr>
          <a:lstStyle/>
          <a:p>
            <a:pPr algn="ctr">
              <a:lnSpc>
                <a:spcPts val="7976"/>
              </a:lnSpc>
            </a:pPr>
            <a:r>
              <a:rPr lang="en-US" sz="5780" spc="566">
                <a:solidFill>
                  <a:srgbClr val="231F20"/>
                </a:solidFill>
                <a:latin typeface="Oswald Bold"/>
              </a:rPr>
              <a:t>ABBREVIATIONS USED:</a:t>
            </a:r>
          </a:p>
        </p:txBody>
      </p:sp>
      <p:sp>
        <p:nvSpPr>
          <p:cNvPr id="9" name="TextBox 9"/>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10" name="TextBox 10"/>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1" name="TextBox 11"/>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2" name="TextBox 12"/>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3" name="TextBox 13"/>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4" name="TextBox 14"/>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5" name="TextBox 15"/>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6" name="TextBox 16"/>
          <p:cNvSpPr txBox="1"/>
          <p:nvPr/>
        </p:nvSpPr>
        <p:spPr>
          <a:xfrm>
            <a:off x="5250954" y="9060039"/>
            <a:ext cx="937219" cy="657171"/>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08</a:t>
            </a:r>
          </a:p>
        </p:txBody>
      </p:sp>
      <p:sp>
        <p:nvSpPr>
          <p:cNvPr id="17" name="TextBox 17"/>
          <p:cNvSpPr txBox="1"/>
          <p:nvPr/>
        </p:nvSpPr>
        <p:spPr>
          <a:xfrm>
            <a:off x="6419806" y="3258844"/>
            <a:ext cx="6118910" cy="118045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CSS – Cascading Style Sheets</a:t>
            </a:r>
          </a:p>
          <a:p>
            <a:pPr algn="ctr">
              <a:lnSpc>
                <a:spcPts val="4759"/>
              </a:lnSpc>
            </a:pPr>
            <a:endParaRPr lang="en-US" sz="3399">
              <a:solidFill>
                <a:srgbClr val="000000"/>
              </a:solidFill>
              <a:latin typeface="Canva Sans"/>
            </a:endParaRPr>
          </a:p>
        </p:txBody>
      </p:sp>
      <p:sp>
        <p:nvSpPr>
          <p:cNvPr id="18" name="TextBox 18"/>
          <p:cNvSpPr txBox="1"/>
          <p:nvPr/>
        </p:nvSpPr>
        <p:spPr>
          <a:xfrm>
            <a:off x="6419806" y="4056381"/>
            <a:ext cx="7738086" cy="118045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HTML- Hyper Text Markup Language. </a:t>
            </a:r>
          </a:p>
          <a:p>
            <a:pPr algn="ctr">
              <a:lnSpc>
                <a:spcPts val="4759"/>
              </a:lnSpc>
            </a:pPr>
            <a:endParaRPr lang="en-US" sz="3399">
              <a:solidFill>
                <a:srgbClr val="000000"/>
              </a:solidFill>
              <a:latin typeface="Canva Sans"/>
            </a:endParaRPr>
          </a:p>
        </p:txBody>
      </p:sp>
      <p:sp>
        <p:nvSpPr>
          <p:cNvPr id="19" name="TextBox 19"/>
          <p:cNvSpPr txBox="1"/>
          <p:nvPr/>
        </p:nvSpPr>
        <p:spPr>
          <a:xfrm>
            <a:off x="5934285" y="4937213"/>
            <a:ext cx="5777825" cy="1189749"/>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ML- Machine Learning</a:t>
            </a:r>
          </a:p>
          <a:p>
            <a:pPr algn="ctr">
              <a:lnSpc>
                <a:spcPts val="4759"/>
              </a:lnSpc>
            </a:pPr>
            <a:endParaRPr lang="en-US" sz="3399">
              <a:solidFill>
                <a:srgbClr val="000000"/>
              </a:solidFill>
              <a:latin typeface="Canva Sans"/>
            </a:endParaRPr>
          </a:p>
        </p:txBody>
      </p:sp>
      <p:sp>
        <p:nvSpPr>
          <p:cNvPr id="20" name="TextBox 20"/>
          <p:cNvSpPr txBox="1"/>
          <p:nvPr/>
        </p:nvSpPr>
        <p:spPr>
          <a:xfrm>
            <a:off x="5444692" y="5787337"/>
            <a:ext cx="10112139" cy="1189749"/>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REST- Representational State Transfer.</a:t>
            </a:r>
          </a:p>
          <a:p>
            <a:pPr algn="ctr">
              <a:lnSpc>
                <a:spcPts val="4759"/>
              </a:lnSpc>
            </a:pPr>
            <a:endParaRPr lang="en-US" sz="3399">
              <a:solidFill>
                <a:srgbClr val="000000"/>
              </a:solidFill>
              <a:latin typeface="Canva Sans"/>
            </a:endParaRPr>
          </a:p>
        </p:txBody>
      </p:sp>
      <p:sp>
        <p:nvSpPr>
          <p:cNvPr id="21" name="TextBox 21"/>
          <p:cNvSpPr txBox="1"/>
          <p:nvPr/>
        </p:nvSpPr>
        <p:spPr>
          <a:xfrm>
            <a:off x="5615045" y="6521125"/>
            <a:ext cx="9941786" cy="574196"/>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API- Application Programming Interface</a:t>
            </a:r>
          </a:p>
        </p:txBody>
      </p:sp>
      <p:sp>
        <p:nvSpPr>
          <p:cNvPr id="22" name="TextBox 22"/>
          <p:cNvSpPr txBox="1"/>
          <p:nvPr/>
        </p:nvSpPr>
        <p:spPr>
          <a:xfrm>
            <a:off x="5719562" y="7300783"/>
            <a:ext cx="7885666" cy="574196"/>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SVM- Support Vector Machine</a:t>
            </a:r>
          </a:p>
        </p:txBody>
      </p:sp>
      <p:sp>
        <p:nvSpPr>
          <p:cNvPr id="23" name="TextBox 23"/>
          <p:cNvSpPr txBox="1"/>
          <p:nvPr/>
        </p:nvSpPr>
        <p:spPr>
          <a:xfrm>
            <a:off x="6419806" y="8184059"/>
            <a:ext cx="5777825" cy="58038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KNN- K-Nearest Neighbours</a:t>
            </a:r>
          </a:p>
        </p:txBody>
      </p:sp>
      <p:sp>
        <p:nvSpPr>
          <p:cNvPr id="24" name="TextBox 24"/>
          <p:cNvSpPr txBox="1"/>
          <p:nvPr/>
        </p:nvSpPr>
        <p:spPr>
          <a:xfrm>
            <a:off x="5699962" y="9101526"/>
            <a:ext cx="9137025" cy="574196"/>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XGBoost- Extreme Gradient boosting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59884" y="4102423"/>
            <a:ext cx="1828744" cy="18287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559884" y="6794042"/>
            <a:ext cx="1828744" cy="18287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3950263" y="803081"/>
            <a:ext cx="15859325" cy="2258023"/>
            <a:chOff x="0" y="0"/>
            <a:chExt cx="1537211" cy="218865"/>
          </a:xfrm>
        </p:grpSpPr>
        <p:sp>
          <p:nvSpPr>
            <p:cNvPr id="10" name="Freeform 10"/>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1" name="TextBox 11"/>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10609440" y="5185151"/>
            <a:ext cx="7678560" cy="5192627"/>
          </a:xfrm>
          <a:custGeom>
            <a:avLst/>
            <a:gdLst/>
            <a:ahLst/>
            <a:cxnLst/>
            <a:rect l="l" t="t" r="r" b="b"/>
            <a:pathLst>
              <a:path w="7678560" h="5192627">
                <a:moveTo>
                  <a:pt x="0" y="0"/>
                </a:moveTo>
                <a:lnTo>
                  <a:pt x="7678560" y="0"/>
                </a:lnTo>
                <a:lnTo>
                  <a:pt x="7678560" y="5192626"/>
                </a:lnTo>
                <a:lnTo>
                  <a:pt x="0" y="5192626"/>
                </a:lnTo>
                <a:lnTo>
                  <a:pt x="0" y="0"/>
                </a:lnTo>
                <a:close/>
              </a:path>
            </a:pathLst>
          </a:custGeom>
          <a:blipFill>
            <a:blip r:embed="rId3"/>
            <a:stretch>
              <a:fillRect/>
            </a:stretch>
          </a:blipFill>
        </p:spPr>
      </p:sp>
      <p:sp>
        <p:nvSpPr>
          <p:cNvPr id="13" name="TextBox 13"/>
          <p:cNvSpPr txBox="1"/>
          <p:nvPr/>
        </p:nvSpPr>
        <p:spPr>
          <a:xfrm>
            <a:off x="2574211" y="4026223"/>
            <a:ext cx="11040900" cy="2311523"/>
          </a:xfrm>
          <a:prstGeom prst="rect">
            <a:avLst/>
          </a:prstGeom>
        </p:spPr>
        <p:txBody>
          <a:bodyPr lIns="0" tIns="0" rIns="0" bIns="0" rtlCol="0" anchor="t">
            <a:spAutoFit/>
          </a:bodyPr>
          <a:lstStyle/>
          <a:p>
            <a:pPr>
              <a:lnSpc>
                <a:spcPts val="3050"/>
              </a:lnSpc>
            </a:pPr>
            <a:r>
              <a:rPr lang="en-US" sz="2210" spc="216">
                <a:solidFill>
                  <a:srgbClr val="231F20"/>
                </a:solidFill>
                <a:latin typeface="Arial"/>
              </a:rPr>
              <a:t>- Gender: Categorical (e.g., Male, Female)</a:t>
            </a:r>
          </a:p>
          <a:p>
            <a:pPr>
              <a:lnSpc>
                <a:spcPts val="3050"/>
              </a:lnSpc>
            </a:pPr>
            <a:r>
              <a:rPr lang="en-US" sz="2210" spc="216">
                <a:solidFill>
                  <a:srgbClr val="231F20"/>
                </a:solidFill>
                <a:latin typeface="Arial"/>
              </a:rPr>
              <a:t>- Stream: Categorical (e.g., Engineering, Commerce, Science)</a:t>
            </a:r>
          </a:p>
          <a:p>
            <a:pPr>
              <a:lnSpc>
                <a:spcPts val="3050"/>
              </a:lnSpc>
            </a:pPr>
            <a:r>
              <a:rPr lang="en-US" sz="2210" spc="216">
                <a:solidFill>
                  <a:srgbClr val="231F20"/>
                </a:solidFill>
                <a:latin typeface="Arial"/>
              </a:rPr>
              <a:t>- Internship: Binary (0 or 1 indicating no or yes, respectively)</a:t>
            </a:r>
          </a:p>
          <a:p>
            <a:pPr>
              <a:lnSpc>
                <a:spcPts val="3050"/>
              </a:lnSpc>
            </a:pPr>
            <a:r>
              <a:rPr lang="en-US" sz="2210" spc="216">
                <a:solidFill>
                  <a:srgbClr val="231F20"/>
                </a:solidFill>
                <a:latin typeface="Arial"/>
              </a:rPr>
              <a:t>- CGPA: Continuous numerical</a:t>
            </a:r>
          </a:p>
          <a:p>
            <a:pPr>
              <a:lnSpc>
                <a:spcPts val="3050"/>
              </a:lnSpc>
            </a:pPr>
            <a:r>
              <a:rPr lang="en-US" sz="2210" spc="216">
                <a:solidFill>
                  <a:srgbClr val="231F20"/>
                </a:solidFill>
                <a:latin typeface="Arial"/>
              </a:rPr>
              <a:t>- Backlogs: Discrete numerical (number of backlogs)</a:t>
            </a:r>
          </a:p>
          <a:p>
            <a:pPr marL="0" lvl="0" indent="0" algn="l">
              <a:lnSpc>
                <a:spcPts val="3050"/>
              </a:lnSpc>
              <a:spcBef>
                <a:spcPct val="0"/>
              </a:spcBef>
            </a:pPr>
            <a:endParaRPr lang="en-US" sz="2210" spc="216">
              <a:solidFill>
                <a:srgbClr val="231F20"/>
              </a:solidFill>
              <a:latin typeface="Arial"/>
            </a:endParaRPr>
          </a:p>
        </p:txBody>
      </p:sp>
      <p:sp>
        <p:nvSpPr>
          <p:cNvPr id="14" name="TextBox 14"/>
          <p:cNvSpPr txBox="1"/>
          <p:nvPr/>
        </p:nvSpPr>
        <p:spPr>
          <a:xfrm>
            <a:off x="2574211" y="7117140"/>
            <a:ext cx="7132181" cy="1144447"/>
          </a:xfrm>
          <a:prstGeom prst="rect">
            <a:avLst/>
          </a:prstGeom>
        </p:spPr>
        <p:txBody>
          <a:bodyPr lIns="0" tIns="0" rIns="0" bIns="0" rtlCol="0" anchor="t">
            <a:spAutoFit/>
          </a:bodyPr>
          <a:lstStyle/>
          <a:p>
            <a:pPr>
              <a:lnSpc>
                <a:spcPts val="3050"/>
              </a:lnSpc>
            </a:pPr>
            <a:r>
              <a:rPr lang="en-US" sz="2210" spc="216">
                <a:solidFill>
                  <a:srgbClr val="231F20"/>
                </a:solidFill>
                <a:latin typeface="Montserrat Light"/>
              </a:rPr>
              <a:t>Prediction of placement outcome: High chances or low chances</a:t>
            </a:r>
          </a:p>
          <a:p>
            <a:pPr marL="0" lvl="0" indent="0" algn="l">
              <a:lnSpc>
                <a:spcPts val="3050"/>
              </a:lnSpc>
              <a:spcBef>
                <a:spcPct val="0"/>
              </a:spcBef>
            </a:pPr>
            <a:endParaRPr lang="en-US" sz="2210" spc="216">
              <a:solidFill>
                <a:srgbClr val="231F20"/>
              </a:solidFill>
              <a:latin typeface="Montserrat Light"/>
            </a:endParaRPr>
          </a:p>
        </p:txBody>
      </p:sp>
      <p:sp>
        <p:nvSpPr>
          <p:cNvPr id="15" name="TextBox 15"/>
          <p:cNvSpPr txBox="1"/>
          <p:nvPr/>
        </p:nvSpPr>
        <p:spPr>
          <a:xfrm>
            <a:off x="1474256" y="795890"/>
            <a:ext cx="7416941" cy="3474888"/>
          </a:xfrm>
          <a:prstGeom prst="rect">
            <a:avLst/>
          </a:prstGeom>
        </p:spPr>
        <p:txBody>
          <a:bodyPr lIns="0" tIns="0" rIns="0" bIns="0" rtlCol="0" anchor="t">
            <a:spAutoFit/>
          </a:bodyPr>
          <a:lstStyle/>
          <a:p>
            <a:pPr algn="ctr">
              <a:lnSpc>
                <a:spcPts val="9286"/>
              </a:lnSpc>
            </a:pPr>
            <a:r>
              <a:rPr lang="en-US" sz="6729" spc="53">
                <a:solidFill>
                  <a:srgbClr val="FFFFFF"/>
                </a:solidFill>
                <a:latin typeface="Archivo Black Bold"/>
              </a:rPr>
              <a:t>SYSTEM ANALYSIS</a:t>
            </a:r>
          </a:p>
          <a:p>
            <a:pPr marL="0" lvl="0" indent="0" algn="ctr">
              <a:lnSpc>
                <a:spcPts val="9286"/>
              </a:lnSpc>
              <a:spcBef>
                <a:spcPct val="0"/>
              </a:spcBef>
            </a:pPr>
            <a:endParaRPr lang="en-US" sz="6729" spc="53">
              <a:solidFill>
                <a:srgbClr val="FFFFFF"/>
              </a:solidFill>
              <a:latin typeface="Archivo Black Bold"/>
            </a:endParaRPr>
          </a:p>
        </p:txBody>
      </p:sp>
      <p:sp>
        <p:nvSpPr>
          <p:cNvPr id="16" name="TextBox 16"/>
          <p:cNvSpPr txBox="1"/>
          <p:nvPr/>
        </p:nvSpPr>
        <p:spPr>
          <a:xfrm>
            <a:off x="821181" y="4585715"/>
            <a:ext cx="1306150" cy="599435"/>
          </a:xfrm>
          <a:prstGeom prst="rect">
            <a:avLst/>
          </a:prstGeom>
        </p:spPr>
        <p:txBody>
          <a:bodyPr lIns="0" tIns="0" rIns="0" bIns="0" rtlCol="0" anchor="t">
            <a:spAutoFit/>
          </a:bodyPr>
          <a:lstStyle/>
          <a:p>
            <a:pPr algn="ctr">
              <a:lnSpc>
                <a:spcPts val="4759"/>
              </a:lnSpc>
            </a:pPr>
            <a:r>
              <a:rPr lang="en-US" sz="3399">
                <a:solidFill>
                  <a:srgbClr val="FFFFFF"/>
                </a:solidFill>
                <a:latin typeface="Alice"/>
              </a:rPr>
              <a:t>INPUT</a:t>
            </a:r>
          </a:p>
        </p:txBody>
      </p:sp>
      <p:sp>
        <p:nvSpPr>
          <p:cNvPr id="17" name="TextBox 17"/>
          <p:cNvSpPr txBox="1"/>
          <p:nvPr/>
        </p:nvSpPr>
        <p:spPr>
          <a:xfrm>
            <a:off x="672936" y="7308288"/>
            <a:ext cx="1602641" cy="1104584"/>
          </a:xfrm>
          <a:prstGeom prst="rect">
            <a:avLst/>
          </a:prstGeom>
        </p:spPr>
        <p:txBody>
          <a:bodyPr lIns="0" tIns="0" rIns="0" bIns="0" rtlCol="0" anchor="t">
            <a:spAutoFit/>
          </a:bodyPr>
          <a:lstStyle/>
          <a:p>
            <a:pPr algn="ctr">
              <a:lnSpc>
                <a:spcPts val="4440"/>
              </a:lnSpc>
            </a:pPr>
            <a:r>
              <a:rPr lang="en-US" sz="3171">
                <a:solidFill>
                  <a:srgbClr val="FFFFFF"/>
                </a:solidFill>
                <a:latin typeface="Alice"/>
              </a:rPr>
              <a:t>OUTPUT</a:t>
            </a:r>
          </a:p>
          <a:p>
            <a:pPr algn="ctr">
              <a:lnSpc>
                <a:spcPts val="4440"/>
              </a:lnSpc>
            </a:pPr>
            <a:endParaRPr lang="en-US" sz="3171">
              <a:solidFill>
                <a:srgbClr val="FFFFFF"/>
              </a:solidFill>
              <a:latin typeface="Ali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910" y="-11179057"/>
            <a:ext cx="19902458" cy="13260013"/>
          </a:xfrm>
          <a:custGeom>
            <a:avLst/>
            <a:gdLst/>
            <a:ahLst/>
            <a:cxnLst/>
            <a:rect l="l" t="t" r="r" b="b"/>
            <a:pathLst>
              <a:path w="19902458" h="13260013">
                <a:moveTo>
                  <a:pt x="0" y="0"/>
                </a:moveTo>
                <a:lnTo>
                  <a:pt x="19902458" y="0"/>
                </a:lnTo>
                <a:lnTo>
                  <a:pt x="19902458" y="13260013"/>
                </a:lnTo>
                <a:lnTo>
                  <a:pt x="0" y="13260013"/>
                </a:lnTo>
                <a:lnTo>
                  <a:pt x="0" y="0"/>
                </a:lnTo>
                <a:close/>
              </a:path>
            </a:pathLst>
          </a:custGeom>
          <a:blipFill>
            <a:blip r:embed="rId2"/>
            <a:stretch>
              <a:fillRect/>
            </a:stretch>
          </a:blipFill>
        </p:spPr>
      </p:sp>
      <p:sp>
        <p:nvSpPr>
          <p:cNvPr id="3" name="Freeform 3"/>
          <p:cNvSpPr/>
          <p:nvPr/>
        </p:nvSpPr>
        <p:spPr>
          <a:xfrm>
            <a:off x="1484165" y="4568991"/>
            <a:ext cx="1095959" cy="888723"/>
          </a:xfrm>
          <a:custGeom>
            <a:avLst/>
            <a:gdLst/>
            <a:ahLst/>
            <a:cxnLst/>
            <a:rect l="l" t="t" r="r" b="b"/>
            <a:pathLst>
              <a:path w="1095959" h="888723">
                <a:moveTo>
                  <a:pt x="0" y="0"/>
                </a:moveTo>
                <a:lnTo>
                  <a:pt x="1095960" y="0"/>
                </a:lnTo>
                <a:lnTo>
                  <a:pt x="1095960" y="888723"/>
                </a:lnTo>
                <a:lnTo>
                  <a:pt x="0" y="888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32145" y="532845"/>
            <a:ext cx="14223710" cy="1820360"/>
          </a:xfrm>
          <a:prstGeom prst="rect">
            <a:avLst/>
          </a:prstGeom>
        </p:spPr>
        <p:txBody>
          <a:bodyPr lIns="0" tIns="0" rIns="0" bIns="0" rtlCol="0" anchor="t">
            <a:spAutoFit/>
          </a:bodyPr>
          <a:lstStyle/>
          <a:p>
            <a:pPr algn="ctr">
              <a:lnSpc>
                <a:spcPts val="7279"/>
              </a:lnSpc>
            </a:pPr>
            <a:r>
              <a:rPr lang="en-US" sz="5199">
                <a:solidFill>
                  <a:srgbClr val="FFFFFF"/>
                </a:solidFill>
                <a:latin typeface="Knockout Sumo Bold"/>
              </a:rPr>
              <a:t>SYSTEM REQUIREMENTS</a:t>
            </a:r>
          </a:p>
          <a:p>
            <a:pPr algn="ctr">
              <a:lnSpc>
                <a:spcPts val="7279"/>
              </a:lnSpc>
            </a:pPr>
            <a:endParaRPr lang="en-US" sz="5199">
              <a:solidFill>
                <a:srgbClr val="FFFFFF"/>
              </a:solidFill>
              <a:latin typeface="Knockout Sumo Bold"/>
            </a:endParaRPr>
          </a:p>
        </p:txBody>
      </p:sp>
      <p:sp>
        <p:nvSpPr>
          <p:cNvPr id="5" name="TextBox 5"/>
          <p:cNvSpPr txBox="1"/>
          <p:nvPr/>
        </p:nvSpPr>
        <p:spPr>
          <a:xfrm>
            <a:off x="0" y="2586193"/>
            <a:ext cx="6980592" cy="1546307"/>
          </a:xfrm>
          <a:prstGeom prst="rect">
            <a:avLst/>
          </a:prstGeom>
        </p:spPr>
        <p:txBody>
          <a:bodyPr lIns="0" tIns="0" rIns="0" bIns="0" rtlCol="0" anchor="t">
            <a:spAutoFit/>
          </a:bodyPr>
          <a:lstStyle/>
          <a:p>
            <a:pPr algn="ctr">
              <a:lnSpc>
                <a:spcPts val="6197"/>
              </a:lnSpc>
            </a:pPr>
            <a:r>
              <a:rPr lang="en-US" sz="4427">
                <a:solidFill>
                  <a:srgbClr val="004AAD"/>
                </a:solidFill>
                <a:latin typeface="Canva Sans Bold"/>
              </a:rPr>
              <a:t> Hardware Requirements:</a:t>
            </a:r>
          </a:p>
          <a:p>
            <a:pPr algn="ctr">
              <a:lnSpc>
                <a:spcPts val="6197"/>
              </a:lnSpc>
            </a:pPr>
            <a:endParaRPr lang="en-US" sz="4427">
              <a:solidFill>
                <a:srgbClr val="004AAD"/>
              </a:solidFill>
              <a:latin typeface="Canva Sans Bold"/>
            </a:endParaRPr>
          </a:p>
        </p:txBody>
      </p:sp>
      <p:sp>
        <p:nvSpPr>
          <p:cNvPr id="6" name="TextBox 6"/>
          <p:cNvSpPr txBox="1"/>
          <p:nvPr/>
        </p:nvSpPr>
        <p:spPr>
          <a:xfrm>
            <a:off x="2469893" y="4639540"/>
            <a:ext cx="15304116" cy="3036409"/>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 PC with the configuration as Pentium IV 1.7 GHz. 128M.B RAM, 40 G.B HDD, 15” Color</a:t>
            </a:r>
          </a:p>
          <a:p>
            <a:pPr algn="ctr">
              <a:lnSpc>
                <a:spcPts val="4759"/>
              </a:lnSpc>
            </a:pPr>
            <a:endParaRPr lang="en-US" sz="3399">
              <a:solidFill>
                <a:srgbClr val="000000"/>
              </a:solidFill>
              <a:latin typeface="Canva Sans"/>
            </a:endParaRPr>
          </a:p>
          <a:p>
            <a:pPr algn="ctr">
              <a:lnSpc>
                <a:spcPts val="4759"/>
              </a:lnSpc>
            </a:pPr>
            <a:r>
              <a:rPr lang="en-US" sz="3399">
                <a:solidFill>
                  <a:srgbClr val="000000"/>
                </a:solidFill>
                <a:latin typeface="Canva Sans"/>
              </a:rPr>
              <a:t>Adequate storage space for storing the application code, trained model, and any associated data files</a:t>
            </a:r>
          </a:p>
        </p:txBody>
      </p:sp>
      <p:sp>
        <p:nvSpPr>
          <p:cNvPr id="7" name="Freeform 7"/>
          <p:cNvSpPr/>
          <p:nvPr/>
        </p:nvSpPr>
        <p:spPr>
          <a:xfrm>
            <a:off x="1484165" y="6335439"/>
            <a:ext cx="1095959" cy="888723"/>
          </a:xfrm>
          <a:custGeom>
            <a:avLst/>
            <a:gdLst/>
            <a:ahLst/>
            <a:cxnLst/>
            <a:rect l="l" t="t" r="r" b="b"/>
            <a:pathLst>
              <a:path w="1095959" h="888723">
                <a:moveTo>
                  <a:pt x="0" y="0"/>
                </a:moveTo>
                <a:lnTo>
                  <a:pt x="1095960" y="0"/>
                </a:lnTo>
                <a:lnTo>
                  <a:pt x="1095960" y="888723"/>
                </a:lnTo>
                <a:lnTo>
                  <a:pt x="0" y="888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4165" y="8101887"/>
            <a:ext cx="1095959" cy="888723"/>
          </a:xfrm>
          <a:custGeom>
            <a:avLst/>
            <a:gdLst/>
            <a:ahLst/>
            <a:cxnLst/>
            <a:rect l="l" t="t" r="r" b="b"/>
            <a:pathLst>
              <a:path w="1095959" h="888723">
                <a:moveTo>
                  <a:pt x="0" y="0"/>
                </a:moveTo>
                <a:lnTo>
                  <a:pt x="1095960" y="0"/>
                </a:lnTo>
                <a:lnTo>
                  <a:pt x="1095960" y="888723"/>
                </a:lnTo>
                <a:lnTo>
                  <a:pt x="0" y="888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837424" y="8144081"/>
            <a:ext cx="5495783" cy="118045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Monitor, Keyboard, Mouse</a:t>
            </a:r>
          </a:p>
          <a:p>
            <a:pPr algn="ctr">
              <a:lnSpc>
                <a:spcPts val="4759"/>
              </a:lnSpc>
            </a:pPr>
            <a:endParaRPr lang="en-US" sz="3399">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48329" y="-954829"/>
            <a:ext cx="9782585" cy="8229600"/>
          </a:xfrm>
          <a:custGeom>
            <a:avLst/>
            <a:gdLst/>
            <a:ahLst/>
            <a:cxnLst/>
            <a:rect l="l" t="t" r="r" b="b"/>
            <a:pathLst>
              <a:path w="9782585" h="8229600">
                <a:moveTo>
                  <a:pt x="0" y="0"/>
                </a:moveTo>
                <a:lnTo>
                  <a:pt x="9782585" y="0"/>
                </a:lnTo>
                <a:lnTo>
                  <a:pt x="9782585" y="8229600"/>
                </a:lnTo>
                <a:lnTo>
                  <a:pt x="0" y="8229600"/>
                </a:lnTo>
                <a:lnTo>
                  <a:pt x="0" y="0"/>
                </a:lnTo>
                <a:close/>
              </a:path>
            </a:pathLst>
          </a:custGeom>
          <a:blipFill>
            <a:blip r:embed="rId2"/>
            <a:stretch>
              <a:fillRect/>
            </a:stretch>
          </a:blipFill>
        </p:spPr>
      </p:sp>
      <p:sp>
        <p:nvSpPr>
          <p:cNvPr id="3" name="TextBox 3"/>
          <p:cNvSpPr txBox="1"/>
          <p:nvPr/>
        </p:nvSpPr>
        <p:spPr>
          <a:xfrm>
            <a:off x="1447680" y="1321188"/>
            <a:ext cx="11138384" cy="1343330"/>
          </a:xfrm>
          <a:prstGeom prst="rect">
            <a:avLst/>
          </a:prstGeom>
        </p:spPr>
        <p:txBody>
          <a:bodyPr lIns="0" tIns="0" rIns="0" bIns="0" rtlCol="0" anchor="t">
            <a:spAutoFit/>
          </a:bodyPr>
          <a:lstStyle/>
          <a:p>
            <a:pPr algn="ctr">
              <a:lnSpc>
                <a:spcPts val="3598"/>
              </a:lnSpc>
            </a:pPr>
            <a:r>
              <a:rPr lang="en-US" sz="2570">
                <a:solidFill>
                  <a:srgbClr val="010101"/>
                </a:solidFill>
                <a:latin typeface="Canva Sans"/>
              </a:rPr>
              <a:t>Python 3.x: Required for running the Flask web application and machine learning model</a:t>
            </a:r>
          </a:p>
          <a:p>
            <a:pPr algn="ctr">
              <a:lnSpc>
                <a:spcPts val="3598"/>
              </a:lnSpc>
            </a:pPr>
            <a:endParaRPr lang="en-US" sz="2570">
              <a:solidFill>
                <a:srgbClr val="010101"/>
              </a:solidFill>
              <a:latin typeface="Canva Sans"/>
            </a:endParaRPr>
          </a:p>
        </p:txBody>
      </p:sp>
      <p:sp>
        <p:nvSpPr>
          <p:cNvPr id="4" name="Freeform 4"/>
          <p:cNvSpPr/>
          <p:nvPr/>
        </p:nvSpPr>
        <p:spPr>
          <a:xfrm>
            <a:off x="1270255" y="1321448"/>
            <a:ext cx="547980" cy="444362"/>
          </a:xfrm>
          <a:custGeom>
            <a:avLst/>
            <a:gdLst/>
            <a:ahLst/>
            <a:cxnLst/>
            <a:rect l="l" t="t" r="r" b="b"/>
            <a:pathLst>
              <a:path w="547980" h="444362">
                <a:moveTo>
                  <a:pt x="0" y="0"/>
                </a:moveTo>
                <a:lnTo>
                  <a:pt x="547980" y="0"/>
                </a:lnTo>
                <a:lnTo>
                  <a:pt x="547980" y="444361"/>
                </a:lnTo>
                <a:lnTo>
                  <a:pt x="0" y="444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70255" y="2864543"/>
            <a:ext cx="547980" cy="444362"/>
          </a:xfrm>
          <a:custGeom>
            <a:avLst/>
            <a:gdLst/>
            <a:ahLst/>
            <a:cxnLst/>
            <a:rect l="l" t="t" r="r" b="b"/>
            <a:pathLst>
              <a:path w="547980" h="444362">
                <a:moveTo>
                  <a:pt x="0" y="0"/>
                </a:moveTo>
                <a:lnTo>
                  <a:pt x="547980" y="0"/>
                </a:lnTo>
                <a:lnTo>
                  <a:pt x="547980" y="444362"/>
                </a:lnTo>
                <a:lnTo>
                  <a:pt x="0" y="444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44245" y="6533315"/>
            <a:ext cx="9746450" cy="1100921"/>
          </a:xfrm>
          <a:prstGeom prst="rect">
            <a:avLst/>
          </a:prstGeom>
        </p:spPr>
        <p:txBody>
          <a:bodyPr lIns="0" tIns="0" rIns="0" bIns="0" rtlCol="0" anchor="t">
            <a:spAutoFit/>
          </a:bodyPr>
          <a:lstStyle/>
          <a:p>
            <a:pPr algn="ctr">
              <a:lnSpc>
                <a:spcPts val="2951"/>
              </a:lnSpc>
            </a:pPr>
            <a:r>
              <a:rPr lang="en-US" sz="2108">
                <a:solidFill>
                  <a:srgbClr val="000000"/>
                </a:solidFill>
                <a:latin typeface="Canva Sans"/>
              </a:rPr>
              <a:t>scikit-learn: Library for machine learning algorithms and tools, used for training and using the prediction model</a:t>
            </a:r>
          </a:p>
          <a:p>
            <a:pPr algn="ctr">
              <a:lnSpc>
                <a:spcPts val="2951"/>
              </a:lnSpc>
            </a:pPr>
            <a:endParaRPr lang="en-US" sz="2108">
              <a:solidFill>
                <a:srgbClr val="000000"/>
              </a:solidFill>
              <a:latin typeface="Canva Sans"/>
            </a:endParaRPr>
          </a:p>
        </p:txBody>
      </p:sp>
      <p:sp>
        <p:nvSpPr>
          <p:cNvPr id="7" name="TextBox 7"/>
          <p:cNvSpPr txBox="1"/>
          <p:nvPr/>
        </p:nvSpPr>
        <p:spPr>
          <a:xfrm>
            <a:off x="1544245" y="8115221"/>
            <a:ext cx="8631002" cy="1326617"/>
          </a:xfrm>
          <a:prstGeom prst="rect">
            <a:avLst/>
          </a:prstGeom>
        </p:spPr>
        <p:txBody>
          <a:bodyPr lIns="0" tIns="0" rIns="0" bIns="0" rtlCol="0" anchor="t">
            <a:spAutoFit/>
          </a:bodyPr>
          <a:lstStyle/>
          <a:p>
            <a:pPr algn="ctr">
              <a:lnSpc>
                <a:spcPts val="3552"/>
              </a:lnSpc>
            </a:pPr>
            <a:r>
              <a:rPr lang="en-US" sz="2537">
                <a:solidFill>
                  <a:srgbClr val="000000"/>
                </a:solidFill>
                <a:latin typeface="Canva Sans"/>
              </a:rPr>
              <a:t>Web browser: Users need a modern web browser to access the web interface</a:t>
            </a:r>
          </a:p>
          <a:p>
            <a:pPr algn="ctr">
              <a:lnSpc>
                <a:spcPts val="3552"/>
              </a:lnSpc>
            </a:pPr>
            <a:endParaRPr lang="en-US" sz="2537">
              <a:solidFill>
                <a:srgbClr val="000000"/>
              </a:solidFill>
              <a:latin typeface="Canva Sans"/>
            </a:endParaRPr>
          </a:p>
        </p:txBody>
      </p:sp>
      <p:sp>
        <p:nvSpPr>
          <p:cNvPr id="8" name="Freeform 8"/>
          <p:cNvSpPr/>
          <p:nvPr/>
        </p:nvSpPr>
        <p:spPr>
          <a:xfrm>
            <a:off x="1270255" y="4101542"/>
            <a:ext cx="547980" cy="444362"/>
          </a:xfrm>
          <a:custGeom>
            <a:avLst/>
            <a:gdLst/>
            <a:ahLst/>
            <a:cxnLst/>
            <a:rect l="l" t="t" r="r" b="b"/>
            <a:pathLst>
              <a:path w="547980" h="444362">
                <a:moveTo>
                  <a:pt x="0" y="0"/>
                </a:moveTo>
                <a:lnTo>
                  <a:pt x="547980" y="0"/>
                </a:lnTo>
                <a:lnTo>
                  <a:pt x="547980" y="444361"/>
                </a:lnTo>
                <a:lnTo>
                  <a:pt x="0" y="444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73690" y="5336478"/>
            <a:ext cx="547980" cy="444362"/>
          </a:xfrm>
          <a:custGeom>
            <a:avLst/>
            <a:gdLst/>
            <a:ahLst/>
            <a:cxnLst/>
            <a:rect l="l" t="t" r="r" b="b"/>
            <a:pathLst>
              <a:path w="547980" h="444362">
                <a:moveTo>
                  <a:pt x="0" y="0"/>
                </a:moveTo>
                <a:lnTo>
                  <a:pt x="547980" y="0"/>
                </a:lnTo>
                <a:lnTo>
                  <a:pt x="547980" y="444362"/>
                </a:lnTo>
                <a:lnTo>
                  <a:pt x="0" y="444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73690" y="6571415"/>
            <a:ext cx="547980" cy="444362"/>
          </a:xfrm>
          <a:custGeom>
            <a:avLst/>
            <a:gdLst/>
            <a:ahLst/>
            <a:cxnLst/>
            <a:rect l="l" t="t" r="r" b="b"/>
            <a:pathLst>
              <a:path w="547980" h="444362">
                <a:moveTo>
                  <a:pt x="0" y="0"/>
                </a:moveTo>
                <a:lnTo>
                  <a:pt x="547980" y="0"/>
                </a:lnTo>
                <a:lnTo>
                  <a:pt x="547980" y="444362"/>
                </a:lnTo>
                <a:lnTo>
                  <a:pt x="0" y="444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173690" y="8162846"/>
            <a:ext cx="547980" cy="444362"/>
          </a:xfrm>
          <a:custGeom>
            <a:avLst/>
            <a:gdLst/>
            <a:ahLst/>
            <a:cxnLst/>
            <a:rect l="l" t="t" r="r" b="b"/>
            <a:pathLst>
              <a:path w="547980" h="444362">
                <a:moveTo>
                  <a:pt x="0" y="0"/>
                </a:moveTo>
                <a:lnTo>
                  <a:pt x="547980" y="0"/>
                </a:lnTo>
                <a:lnTo>
                  <a:pt x="547980" y="444361"/>
                </a:lnTo>
                <a:lnTo>
                  <a:pt x="0" y="444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a:grpSpLocks noChangeAspect="1"/>
          </p:cNvGrpSpPr>
          <p:nvPr/>
        </p:nvGrpSpPr>
        <p:grpSpPr>
          <a:xfrm>
            <a:off x="13682598" y="1028700"/>
            <a:ext cx="2744160" cy="2733440"/>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15" name="Group 15"/>
          <p:cNvGrpSpPr/>
          <p:nvPr/>
        </p:nvGrpSpPr>
        <p:grpSpPr>
          <a:xfrm>
            <a:off x="13748985" y="4545903"/>
            <a:ext cx="2611388" cy="26113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sp>
      </p:grpSp>
      <p:grpSp>
        <p:nvGrpSpPr>
          <p:cNvPr id="17" name="Group 17"/>
          <p:cNvGrpSpPr/>
          <p:nvPr/>
        </p:nvGrpSpPr>
        <p:grpSpPr>
          <a:xfrm>
            <a:off x="13825094" y="7420799"/>
            <a:ext cx="2601664" cy="26016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6111" r="-16111"/>
              </a:stretch>
            </a:blipFill>
          </p:spPr>
        </p:sp>
      </p:grpSp>
      <p:sp>
        <p:nvSpPr>
          <p:cNvPr id="23" name="Freeform 23"/>
          <p:cNvSpPr/>
          <p:nvPr/>
        </p:nvSpPr>
        <p:spPr>
          <a:xfrm>
            <a:off x="14225076" y="1649701"/>
            <a:ext cx="1659204" cy="1659204"/>
          </a:xfrm>
          <a:custGeom>
            <a:avLst/>
            <a:gdLst/>
            <a:ahLst/>
            <a:cxnLst/>
            <a:rect l="l" t="t" r="r" b="b"/>
            <a:pathLst>
              <a:path w="1659204" h="1659204">
                <a:moveTo>
                  <a:pt x="0" y="0"/>
                </a:moveTo>
                <a:lnTo>
                  <a:pt x="1659204" y="0"/>
                </a:lnTo>
                <a:lnTo>
                  <a:pt x="1659204" y="1659204"/>
                </a:lnTo>
                <a:lnTo>
                  <a:pt x="0" y="16592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0" y="-7234"/>
            <a:ext cx="8422840" cy="804807"/>
          </a:xfrm>
          <a:prstGeom prst="rect">
            <a:avLst/>
          </a:prstGeom>
        </p:spPr>
        <p:txBody>
          <a:bodyPr lIns="0" tIns="0" rIns="0" bIns="0" rtlCol="0" anchor="t">
            <a:spAutoFit/>
          </a:bodyPr>
          <a:lstStyle/>
          <a:p>
            <a:pPr algn="ctr">
              <a:lnSpc>
                <a:spcPts val="6559"/>
              </a:lnSpc>
            </a:pPr>
            <a:r>
              <a:rPr lang="en-US" sz="4685">
                <a:solidFill>
                  <a:srgbClr val="004AAD"/>
                </a:solidFill>
                <a:latin typeface="Archivo Black"/>
              </a:rPr>
              <a:t>Software Requirements:</a:t>
            </a:r>
          </a:p>
        </p:txBody>
      </p:sp>
      <p:sp>
        <p:nvSpPr>
          <p:cNvPr id="25" name="TextBox 25"/>
          <p:cNvSpPr txBox="1"/>
          <p:nvPr/>
        </p:nvSpPr>
        <p:spPr>
          <a:xfrm>
            <a:off x="1544245" y="2846967"/>
            <a:ext cx="9422423" cy="1254575"/>
          </a:xfrm>
          <a:prstGeom prst="rect">
            <a:avLst/>
          </a:prstGeom>
        </p:spPr>
        <p:txBody>
          <a:bodyPr lIns="0" tIns="0" rIns="0" bIns="0" rtlCol="0" anchor="t">
            <a:spAutoFit/>
          </a:bodyPr>
          <a:lstStyle/>
          <a:p>
            <a:pPr algn="ctr">
              <a:lnSpc>
                <a:spcPts val="3378"/>
              </a:lnSpc>
            </a:pPr>
            <a:r>
              <a:rPr lang="en-US" sz="2413">
                <a:solidFill>
                  <a:srgbClr val="000000"/>
                </a:solidFill>
                <a:latin typeface="Canva Sans"/>
              </a:rPr>
              <a:t>Flask: Web framework for building the user interface and handling HTTP requests.</a:t>
            </a:r>
          </a:p>
          <a:p>
            <a:pPr algn="ctr">
              <a:lnSpc>
                <a:spcPts val="3378"/>
              </a:lnSpc>
            </a:pPr>
            <a:endParaRPr lang="en-US" sz="2413">
              <a:solidFill>
                <a:srgbClr val="000000"/>
              </a:solidFill>
              <a:latin typeface="Canva Sans"/>
            </a:endParaRPr>
          </a:p>
        </p:txBody>
      </p:sp>
      <p:sp>
        <p:nvSpPr>
          <p:cNvPr id="26" name="TextBox 26"/>
          <p:cNvSpPr txBox="1"/>
          <p:nvPr/>
        </p:nvSpPr>
        <p:spPr>
          <a:xfrm>
            <a:off x="2006555" y="4106799"/>
            <a:ext cx="7652046" cy="840109"/>
          </a:xfrm>
          <a:prstGeom prst="rect">
            <a:avLst/>
          </a:prstGeom>
        </p:spPr>
        <p:txBody>
          <a:bodyPr lIns="0" tIns="0" rIns="0" bIns="0" rtlCol="0" anchor="t">
            <a:spAutoFit/>
          </a:bodyPr>
          <a:lstStyle/>
          <a:p>
            <a:pPr algn="ctr">
              <a:lnSpc>
                <a:spcPts val="3450"/>
              </a:lnSpc>
              <a:spcBef>
                <a:spcPct val="0"/>
              </a:spcBef>
            </a:pPr>
            <a:r>
              <a:rPr lang="en-US" sz="2464">
                <a:solidFill>
                  <a:srgbClr val="000000"/>
                </a:solidFill>
                <a:latin typeface="Canva Sans"/>
              </a:rPr>
              <a:t>NumPy: Library for numerical computations, used for data manipulation</a:t>
            </a:r>
          </a:p>
        </p:txBody>
      </p:sp>
      <p:sp>
        <p:nvSpPr>
          <p:cNvPr id="27" name="TextBox 27"/>
          <p:cNvSpPr txBox="1"/>
          <p:nvPr/>
        </p:nvSpPr>
        <p:spPr>
          <a:xfrm>
            <a:off x="1818235" y="5358765"/>
            <a:ext cx="9301314" cy="1142350"/>
          </a:xfrm>
          <a:prstGeom prst="rect">
            <a:avLst/>
          </a:prstGeom>
        </p:spPr>
        <p:txBody>
          <a:bodyPr lIns="0" tIns="0" rIns="0" bIns="0" rtlCol="0" anchor="t">
            <a:spAutoFit/>
          </a:bodyPr>
          <a:lstStyle/>
          <a:p>
            <a:pPr algn="ctr">
              <a:lnSpc>
                <a:spcPts val="3066"/>
              </a:lnSpc>
            </a:pPr>
            <a:r>
              <a:rPr lang="en-US" sz="2190">
                <a:solidFill>
                  <a:srgbClr val="000000"/>
                </a:solidFill>
                <a:latin typeface="Canva Sans"/>
              </a:rPr>
              <a:t>pandas: Library for data manipulation and analysis, used for loading and preprocessing data</a:t>
            </a:r>
          </a:p>
          <a:p>
            <a:pPr algn="ctr">
              <a:lnSpc>
                <a:spcPts val="3066"/>
              </a:lnSpc>
            </a:pPr>
            <a:endParaRPr lang="en-US" sz="2190">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00793" y="4115631"/>
            <a:ext cx="6046286" cy="1027869"/>
            <a:chOff x="0" y="0"/>
            <a:chExt cx="1592438" cy="270714"/>
          </a:xfrm>
        </p:grpSpPr>
        <p:sp>
          <p:nvSpPr>
            <p:cNvPr id="3" name="Freeform 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4" name="TextBox 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5200793" y="5791200"/>
            <a:ext cx="6046286" cy="1027869"/>
            <a:chOff x="0" y="0"/>
            <a:chExt cx="1592438" cy="270714"/>
          </a:xfrm>
        </p:grpSpPr>
        <p:sp>
          <p:nvSpPr>
            <p:cNvPr id="6" name="Freeform 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7" name="TextBox 7"/>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8" name="Group 8"/>
          <p:cNvGrpSpPr/>
          <p:nvPr/>
        </p:nvGrpSpPr>
        <p:grpSpPr>
          <a:xfrm>
            <a:off x="5200793" y="2676466"/>
            <a:ext cx="6046286" cy="1027869"/>
            <a:chOff x="0" y="0"/>
            <a:chExt cx="1592438" cy="270714"/>
          </a:xfrm>
        </p:grpSpPr>
        <p:sp>
          <p:nvSpPr>
            <p:cNvPr id="9" name="Freeform 9"/>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10" name="TextBox 10"/>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1" name="Freeform 11"/>
          <p:cNvSpPr/>
          <p:nvPr/>
        </p:nvSpPr>
        <p:spPr>
          <a:xfrm>
            <a:off x="0" y="-8927839"/>
            <a:ext cx="19135564" cy="10300336"/>
          </a:xfrm>
          <a:custGeom>
            <a:avLst/>
            <a:gdLst/>
            <a:ahLst/>
            <a:cxnLst/>
            <a:rect l="l" t="t" r="r" b="b"/>
            <a:pathLst>
              <a:path w="19135564" h="10300336">
                <a:moveTo>
                  <a:pt x="0" y="0"/>
                </a:moveTo>
                <a:lnTo>
                  <a:pt x="19135564" y="0"/>
                </a:lnTo>
                <a:lnTo>
                  <a:pt x="19135564" y="10300337"/>
                </a:lnTo>
                <a:lnTo>
                  <a:pt x="0" y="10300337"/>
                </a:lnTo>
                <a:lnTo>
                  <a:pt x="0" y="0"/>
                </a:lnTo>
                <a:close/>
              </a:path>
            </a:pathLst>
          </a:custGeom>
          <a:blipFill>
            <a:blip r:embed="rId2"/>
            <a:stretch>
              <a:fillRect t="-42888" b="-42888"/>
            </a:stretch>
          </a:blipFill>
        </p:spPr>
      </p:sp>
      <p:grpSp>
        <p:nvGrpSpPr>
          <p:cNvPr id="12" name="Group 12"/>
          <p:cNvGrpSpPr/>
          <p:nvPr/>
        </p:nvGrpSpPr>
        <p:grpSpPr>
          <a:xfrm>
            <a:off x="5356087" y="7336662"/>
            <a:ext cx="6046286" cy="1027869"/>
            <a:chOff x="0" y="0"/>
            <a:chExt cx="1592438" cy="270714"/>
          </a:xfrm>
        </p:grpSpPr>
        <p:sp>
          <p:nvSpPr>
            <p:cNvPr id="13" name="Freeform 1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14" name="TextBox 1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5" name="Group 15"/>
          <p:cNvGrpSpPr/>
          <p:nvPr/>
        </p:nvGrpSpPr>
        <p:grpSpPr>
          <a:xfrm>
            <a:off x="5200793" y="8780387"/>
            <a:ext cx="6046286" cy="1027869"/>
            <a:chOff x="0" y="0"/>
            <a:chExt cx="1592438" cy="270714"/>
          </a:xfrm>
        </p:grpSpPr>
        <p:sp>
          <p:nvSpPr>
            <p:cNvPr id="16" name="Freeform 1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17" name="TextBox 17"/>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8" name="Freeform 18"/>
          <p:cNvSpPr/>
          <p:nvPr/>
        </p:nvSpPr>
        <p:spPr>
          <a:xfrm>
            <a:off x="3391791" y="2572719"/>
            <a:ext cx="1235362" cy="1235362"/>
          </a:xfrm>
          <a:custGeom>
            <a:avLst/>
            <a:gdLst/>
            <a:ahLst/>
            <a:cxnLst/>
            <a:rect l="l" t="t" r="r" b="b"/>
            <a:pathLst>
              <a:path w="1235362" h="1235362">
                <a:moveTo>
                  <a:pt x="0" y="0"/>
                </a:moveTo>
                <a:lnTo>
                  <a:pt x="1235362" y="0"/>
                </a:lnTo>
                <a:lnTo>
                  <a:pt x="1235362" y="1235362"/>
                </a:lnTo>
                <a:lnTo>
                  <a:pt x="0" y="1235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446317" y="4238883"/>
            <a:ext cx="1223377" cy="1223377"/>
          </a:xfrm>
          <a:custGeom>
            <a:avLst/>
            <a:gdLst/>
            <a:ahLst/>
            <a:cxnLst/>
            <a:rect l="l" t="t" r="r" b="b"/>
            <a:pathLst>
              <a:path w="1223377" h="1223377">
                <a:moveTo>
                  <a:pt x="0" y="0"/>
                </a:moveTo>
                <a:lnTo>
                  <a:pt x="1223377" y="0"/>
                </a:lnTo>
                <a:lnTo>
                  <a:pt x="1223377" y="1223377"/>
                </a:lnTo>
                <a:lnTo>
                  <a:pt x="0" y="1223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662599" y="5893063"/>
            <a:ext cx="964554" cy="964554"/>
          </a:xfrm>
          <a:custGeom>
            <a:avLst/>
            <a:gdLst/>
            <a:ahLst/>
            <a:cxnLst/>
            <a:rect l="l" t="t" r="r" b="b"/>
            <a:pathLst>
              <a:path w="964554" h="964554">
                <a:moveTo>
                  <a:pt x="0" y="0"/>
                </a:moveTo>
                <a:lnTo>
                  <a:pt x="964554" y="0"/>
                </a:lnTo>
                <a:lnTo>
                  <a:pt x="964554" y="964553"/>
                </a:lnTo>
                <a:lnTo>
                  <a:pt x="0" y="9645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2878883" y="7204640"/>
            <a:ext cx="2261177" cy="1190177"/>
          </a:xfrm>
          <a:custGeom>
            <a:avLst/>
            <a:gdLst/>
            <a:ahLst/>
            <a:cxnLst/>
            <a:rect l="l" t="t" r="r" b="b"/>
            <a:pathLst>
              <a:path w="2261177" h="1190177">
                <a:moveTo>
                  <a:pt x="0" y="0"/>
                </a:moveTo>
                <a:lnTo>
                  <a:pt x="2261177" y="0"/>
                </a:lnTo>
                <a:lnTo>
                  <a:pt x="2261177" y="1190177"/>
                </a:lnTo>
                <a:lnTo>
                  <a:pt x="0" y="1190177"/>
                </a:lnTo>
                <a:lnTo>
                  <a:pt x="0" y="0"/>
                </a:lnTo>
                <a:close/>
              </a:path>
            </a:pathLst>
          </a:custGeom>
          <a:blipFill>
            <a:blip r:embed="rId9"/>
            <a:stretch>
              <a:fillRect l="-8428" t="-856" b="-856"/>
            </a:stretch>
          </a:blipFill>
        </p:spPr>
      </p:sp>
      <p:sp>
        <p:nvSpPr>
          <p:cNvPr id="22" name="Freeform 22"/>
          <p:cNvSpPr/>
          <p:nvPr/>
        </p:nvSpPr>
        <p:spPr>
          <a:xfrm>
            <a:off x="3662599" y="8943591"/>
            <a:ext cx="1007096" cy="980659"/>
          </a:xfrm>
          <a:custGeom>
            <a:avLst/>
            <a:gdLst/>
            <a:ahLst/>
            <a:cxnLst/>
            <a:rect l="l" t="t" r="r" b="b"/>
            <a:pathLst>
              <a:path w="1007096" h="980659">
                <a:moveTo>
                  <a:pt x="0" y="0"/>
                </a:moveTo>
                <a:lnTo>
                  <a:pt x="1007095" y="0"/>
                </a:lnTo>
                <a:lnTo>
                  <a:pt x="1007095" y="980660"/>
                </a:lnTo>
                <a:lnTo>
                  <a:pt x="0" y="980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14178998" y="4629566"/>
            <a:ext cx="3477006" cy="4114800"/>
          </a:xfrm>
          <a:custGeom>
            <a:avLst/>
            <a:gdLst/>
            <a:ahLst/>
            <a:cxnLst/>
            <a:rect l="l" t="t" r="r" b="b"/>
            <a:pathLst>
              <a:path w="3477006" h="4114800">
                <a:moveTo>
                  <a:pt x="0" y="0"/>
                </a:moveTo>
                <a:lnTo>
                  <a:pt x="3477006" y="0"/>
                </a:lnTo>
                <a:lnTo>
                  <a:pt x="347700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7475327" y="6172200"/>
            <a:ext cx="812673" cy="4114800"/>
          </a:xfrm>
          <a:custGeom>
            <a:avLst/>
            <a:gdLst/>
            <a:ahLst/>
            <a:cxnLst/>
            <a:rect l="l" t="t" r="r" b="b"/>
            <a:pathLst>
              <a:path w="812673" h="4114800">
                <a:moveTo>
                  <a:pt x="0" y="0"/>
                </a:moveTo>
                <a:lnTo>
                  <a:pt x="812673" y="0"/>
                </a:lnTo>
                <a:lnTo>
                  <a:pt x="81267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Freeform 25"/>
          <p:cNvSpPr/>
          <p:nvPr/>
        </p:nvSpPr>
        <p:spPr>
          <a:xfrm>
            <a:off x="4515508" y="-65753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6" name="Freeform 26"/>
          <p:cNvSpPr/>
          <p:nvPr/>
        </p:nvSpPr>
        <p:spPr>
          <a:xfrm>
            <a:off x="16446627" y="7750856"/>
            <a:ext cx="812673" cy="4114800"/>
          </a:xfrm>
          <a:custGeom>
            <a:avLst/>
            <a:gdLst/>
            <a:ahLst/>
            <a:cxnLst/>
            <a:rect l="l" t="t" r="r" b="b"/>
            <a:pathLst>
              <a:path w="812673" h="4114800">
                <a:moveTo>
                  <a:pt x="0" y="0"/>
                </a:moveTo>
                <a:lnTo>
                  <a:pt x="812673" y="0"/>
                </a:lnTo>
                <a:lnTo>
                  <a:pt x="81267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TextBox 27"/>
          <p:cNvSpPr txBox="1"/>
          <p:nvPr/>
        </p:nvSpPr>
        <p:spPr>
          <a:xfrm>
            <a:off x="-1088996" y="365527"/>
            <a:ext cx="13973870" cy="1899642"/>
          </a:xfrm>
          <a:prstGeom prst="rect">
            <a:avLst/>
          </a:prstGeom>
        </p:spPr>
        <p:txBody>
          <a:bodyPr lIns="0" tIns="0" rIns="0" bIns="0" rtlCol="0" anchor="t">
            <a:spAutoFit/>
          </a:bodyPr>
          <a:lstStyle/>
          <a:p>
            <a:pPr algn="ctr">
              <a:lnSpc>
                <a:spcPts val="7644"/>
              </a:lnSpc>
            </a:pPr>
            <a:r>
              <a:rPr lang="en-US" sz="5460">
                <a:solidFill>
                  <a:srgbClr val="F2BB30"/>
                </a:solidFill>
                <a:latin typeface="Archivo Black"/>
              </a:rPr>
              <a:t>SOFTWARE SPECIFICATIONS:</a:t>
            </a:r>
          </a:p>
          <a:p>
            <a:pPr algn="ctr">
              <a:lnSpc>
                <a:spcPts val="7644"/>
              </a:lnSpc>
            </a:pPr>
            <a:endParaRPr lang="en-US" sz="5460">
              <a:solidFill>
                <a:srgbClr val="F2BB30"/>
              </a:solidFill>
              <a:latin typeface="Archivo Black"/>
            </a:endParaRPr>
          </a:p>
        </p:txBody>
      </p:sp>
      <p:sp>
        <p:nvSpPr>
          <p:cNvPr id="28" name="TextBox 28"/>
          <p:cNvSpPr txBox="1"/>
          <p:nvPr/>
        </p:nvSpPr>
        <p:spPr>
          <a:xfrm>
            <a:off x="5754489" y="2813594"/>
            <a:ext cx="4837240" cy="1205192"/>
          </a:xfrm>
          <a:prstGeom prst="rect">
            <a:avLst/>
          </a:prstGeom>
        </p:spPr>
        <p:txBody>
          <a:bodyPr lIns="0" tIns="0" rIns="0" bIns="0" rtlCol="0" anchor="t">
            <a:spAutoFit/>
          </a:bodyPr>
          <a:lstStyle/>
          <a:p>
            <a:pPr algn="ctr">
              <a:lnSpc>
                <a:spcPts val="4831"/>
              </a:lnSpc>
            </a:pPr>
            <a:r>
              <a:rPr lang="en-US" sz="3450">
                <a:solidFill>
                  <a:srgbClr val="FFFFFF"/>
                </a:solidFill>
                <a:latin typeface="Canva Sans Bold"/>
              </a:rPr>
              <a:t> Flask Web Application</a:t>
            </a:r>
          </a:p>
          <a:p>
            <a:pPr algn="ctr">
              <a:lnSpc>
                <a:spcPts val="4831"/>
              </a:lnSpc>
            </a:pPr>
            <a:endParaRPr lang="en-US" sz="3450">
              <a:solidFill>
                <a:srgbClr val="FFFFFF"/>
              </a:solidFill>
              <a:latin typeface="Canva Sans Bold"/>
            </a:endParaRPr>
          </a:p>
        </p:txBody>
      </p:sp>
      <p:sp>
        <p:nvSpPr>
          <p:cNvPr id="29" name="TextBox 29"/>
          <p:cNvSpPr txBox="1"/>
          <p:nvPr/>
        </p:nvSpPr>
        <p:spPr>
          <a:xfrm>
            <a:off x="5754489" y="4319886"/>
            <a:ext cx="5347148" cy="1223664"/>
          </a:xfrm>
          <a:prstGeom prst="rect">
            <a:avLst/>
          </a:prstGeom>
        </p:spPr>
        <p:txBody>
          <a:bodyPr lIns="0" tIns="0" rIns="0" bIns="0" rtlCol="0" anchor="t">
            <a:spAutoFit/>
          </a:bodyPr>
          <a:lstStyle/>
          <a:p>
            <a:pPr algn="ctr">
              <a:lnSpc>
                <a:spcPts val="4909"/>
              </a:lnSpc>
            </a:pPr>
            <a:r>
              <a:rPr lang="en-US" sz="3506">
                <a:solidFill>
                  <a:srgbClr val="FFFFFF"/>
                </a:solidFill>
                <a:latin typeface="Canva Sans Bold"/>
              </a:rPr>
              <a:t>Machine Learning Model</a:t>
            </a:r>
          </a:p>
          <a:p>
            <a:pPr algn="ctr">
              <a:lnSpc>
                <a:spcPts val="4909"/>
              </a:lnSpc>
            </a:pPr>
            <a:endParaRPr lang="en-US" sz="3506">
              <a:solidFill>
                <a:srgbClr val="FFFFFF"/>
              </a:solidFill>
              <a:latin typeface="Canva Sans Bold"/>
            </a:endParaRPr>
          </a:p>
        </p:txBody>
      </p:sp>
      <p:sp>
        <p:nvSpPr>
          <p:cNvPr id="30" name="TextBox 30"/>
          <p:cNvSpPr txBox="1"/>
          <p:nvPr/>
        </p:nvSpPr>
        <p:spPr>
          <a:xfrm>
            <a:off x="4879279" y="5826388"/>
            <a:ext cx="4439739" cy="1208393"/>
          </a:xfrm>
          <a:prstGeom prst="rect">
            <a:avLst/>
          </a:prstGeom>
        </p:spPr>
        <p:txBody>
          <a:bodyPr lIns="0" tIns="0" rIns="0" bIns="0" rtlCol="0" anchor="t">
            <a:spAutoFit/>
          </a:bodyPr>
          <a:lstStyle/>
          <a:p>
            <a:pPr algn="ctr">
              <a:lnSpc>
                <a:spcPts val="4844"/>
              </a:lnSpc>
            </a:pPr>
            <a:r>
              <a:rPr lang="en-US" sz="3460">
                <a:solidFill>
                  <a:srgbClr val="FFFFFF"/>
                </a:solidFill>
                <a:latin typeface="Canva Sans Bold"/>
              </a:rPr>
              <a:t>Data Storage</a:t>
            </a:r>
          </a:p>
          <a:p>
            <a:pPr algn="ctr">
              <a:lnSpc>
                <a:spcPts val="4844"/>
              </a:lnSpc>
            </a:pPr>
            <a:endParaRPr lang="en-US" sz="3460">
              <a:solidFill>
                <a:srgbClr val="FFFFFF"/>
              </a:solidFill>
              <a:latin typeface="Canva Sans Bold"/>
            </a:endParaRPr>
          </a:p>
        </p:txBody>
      </p:sp>
      <p:sp>
        <p:nvSpPr>
          <p:cNvPr id="31" name="TextBox 31"/>
          <p:cNvSpPr txBox="1"/>
          <p:nvPr/>
        </p:nvSpPr>
        <p:spPr>
          <a:xfrm>
            <a:off x="5498765" y="7434371"/>
            <a:ext cx="5748314" cy="1066639"/>
          </a:xfrm>
          <a:prstGeom prst="rect">
            <a:avLst/>
          </a:prstGeom>
        </p:spPr>
        <p:txBody>
          <a:bodyPr wrap="square" lIns="0" tIns="0" rIns="0" bIns="0" rtlCol="0" anchor="t">
            <a:spAutoFit/>
          </a:bodyPr>
          <a:lstStyle/>
          <a:p>
            <a:pPr algn="ctr">
              <a:lnSpc>
                <a:spcPts val="4299"/>
              </a:lnSpc>
            </a:pPr>
            <a:r>
              <a:rPr lang="en-US" sz="3070" dirty="0">
                <a:solidFill>
                  <a:srgbClr val="FFFFFF"/>
                </a:solidFill>
                <a:latin typeface="Canva Sans Bold"/>
              </a:rPr>
              <a:t> Development Environment</a:t>
            </a:r>
          </a:p>
          <a:p>
            <a:pPr algn="ctr">
              <a:lnSpc>
                <a:spcPts val="4299"/>
              </a:lnSpc>
            </a:pPr>
            <a:endParaRPr lang="en-US" sz="3070" dirty="0">
              <a:solidFill>
                <a:srgbClr val="FFFFFF"/>
              </a:solidFill>
              <a:latin typeface="Canva Sans Bold"/>
            </a:endParaRPr>
          </a:p>
        </p:txBody>
      </p:sp>
      <p:sp>
        <p:nvSpPr>
          <p:cNvPr id="32" name="TextBox 32"/>
          <p:cNvSpPr txBox="1"/>
          <p:nvPr/>
        </p:nvSpPr>
        <p:spPr>
          <a:xfrm>
            <a:off x="5550362" y="8904212"/>
            <a:ext cx="5157792" cy="1050379"/>
          </a:xfrm>
          <a:prstGeom prst="rect">
            <a:avLst/>
          </a:prstGeom>
        </p:spPr>
        <p:txBody>
          <a:bodyPr lIns="0" tIns="0" rIns="0" bIns="0" rtlCol="0" anchor="t">
            <a:spAutoFit/>
          </a:bodyPr>
          <a:lstStyle/>
          <a:p>
            <a:pPr algn="ctr">
              <a:lnSpc>
                <a:spcPts val="4214"/>
              </a:lnSpc>
            </a:pPr>
            <a:r>
              <a:rPr lang="en-US" sz="3010">
                <a:solidFill>
                  <a:srgbClr val="FFFFFF"/>
                </a:solidFill>
                <a:latin typeface="Canva Sans Bold"/>
              </a:rPr>
              <a:t> Deployment Environment</a:t>
            </a:r>
          </a:p>
          <a:p>
            <a:pPr algn="ctr">
              <a:lnSpc>
                <a:spcPts val="4214"/>
              </a:lnSpc>
            </a:pPr>
            <a:endParaRPr lang="en-US" sz="3010">
              <a:solidFill>
                <a:srgbClr val="FFFFFF"/>
              </a:solidFill>
              <a:latin typeface="Canva Sans Bold"/>
            </a:endParaRPr>
          </a:p>
        </p:txBody>
      </p:sp>
      <p:sp>
        <p:nvSpPr>
          <p:cNvPr id="33" name="Freeform 33"/>
          <p:cNvSpPr/>
          <p:nvPr/>
        </p:nvSpPr>
        <p:spPr>
          <a:xfrm>
            <a:off x="15276674" y="8744366"/>
            <a:ext cx="812673" cy="4114800"/>
          </a:xfrm>
          <a:custGeom>
            <a:avLst/>
            <a:gdLst/>
            <a:ahLst/>
            <a:cxnLst/>
            <a:rect l="l" t="t" r="r" b="b"/>
            <a:pathLst>
              <a:path w="812673" h="4114800">
                <a:moveTo>
                  <a:pt x="0" y="0"/>
                </a:moveTo>
                <a:lnTo>
                  <a:pt x="812673" y="0"/>
                </a:lnTo>
                <a:lnTo>
                  <a:pt x="81267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PLACEMENT PREDICTION MACHINELEARNING WEBAPP</dc:title>
  <cp:lastModifiedBy>RUBAS JERIT</cp:lastModifiedBy>
  <cp:revision>2</cp:revision>
  <dcterms:created xsi:type="dcterms:W3CDTF">2006-08-16T00:00:00Z</dcterms:created>
  <dcterms:modified xsi:type="dcterms:W3CDTF">2024-02-29T10:08:56Z</dcterms:modified>
  <dc:identifier>DAF-GVUuI9U</dc:identifier>
</cp:coreProperties>
</file>